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Lst>
  <p:sldSz cx="12188952"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slide1.xml><?xml version="1.0" encoding="utf-8"?>
<p:sld xmlns:a="http://schemas.openxmlformats.org/drawingml/2006/main" xmlns:p="http://schemas.openxmlformats.org/presentationml/2006/main" xmlns:r="http://schemas.openxmlformats.org/officeDocument/2006/relationships">
  <p:cSld>
    <p:spTree>
      <p:pic>
        <p:nvPicPr>
          <p:cNvPr id="1" name="Picture 0" descr="image.jpg"/>
          <p:cNvPicPr>
            <a:picLocks noChangeAspect="1"/>
          </p:cNvPicPr>
          <p:nvPr/>
        </p:nvPicPr>
        <p:blipFill>
          <a:blip r:embed="rId2"/>
          <a:stretch>
            <a:fillRect/>
          </a:stretch>
        </p:blipFill>
        <p:spPr>
          <a:xfrm>
            <a:off x="0" y="0"/>
            <a:ext cx="12188952" cy="6858000"/>
          </a:xfrm>
          <a:prstGeom prst="rect">
            <a:avLst/>
          </a:prstGeom>
        </p:spPr>
      </p:pic>
      <p:sp>
        <p:nvSpPr>
          <p:cNvPr id="2" name="Rectangle 1"/>
          <p:cNvSpPr/>
          <p:nvPr/>
        </p:nvSpPr>
        <p:spPr>
          <a:xfrm>
            <a:off x="0" y="0"/>
            <a:ext cx="12188952" cy="6858000"/>
          </a:xfrm>
          <a:prstGeom prst="rect">
            <a:avLst/>
          </a:prstGeom>
          <a:solidFill>
            <a:srgbClr val="0414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182880"/>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182880"/>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1828800" y="1572768"/>
            <a:ext cx="8503920" cy="64008"/>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57200" y="914400"/>
            <a:ext cx="11247120" cy="685800"/>
          </a:xfrm>
          <a:prstGeom prst="rect">
            <a:avLst/>
          </a:prstGeom>
          <a:noFill/>
        </p:spPr>
        <p:txBody>
          <a:bodyPr wrap="square">
            <a:spAutoFit/>
          </a:bodyPr>
          <a:lstStyle/>
          <a:p>
            <a:pPr algn="ctr"/>
            <a:r>
              <a:rPr sz="2200" b="0" i="1">
                <a:solidFill>
                  <a:srgbClr val="F9A825"/>
                </a:solidFill>
              </a:rPr>
              <a:t>My Favorite Place</a:t>
            </a:r>
          </a:p>
        </p:txBody>
      </p:sp>
      <p:sp>
        <p:nvSpPr>
          <p:cNvPr id="7" name="TextBox 6"/>
          <p:cNvSpPr txBox="1"/>
          <p:nvPr/>
        </p:nvSpPr>
        <p:spPr>
          <a:xfrm>
            <a:off x="457200" y="1719072"/>
            <a:ext cx="11247120" cy="1234440"/>
          </a:xfrm>
          <a:prstGeom prst="rect">
            <a:avLst/>
          </a:prstGeom>
          <a:noFill/>
        </p:spPr>
        <p:txBody>
          <a:bodyPr wrap="square">
            <a:spAutoFit/>
          </a:bodyPr>
          <a:lstStyle/>
          <a:p>
            <a:pPr algn="ctr"/>
            <a:r>
              <a:rPr sz="3800" b="1" i="0">
                <a:solidFill>
                  <a:srgbClr val="FFFFFF"/>
                </a:solidFill>
              </a:rPr>
              <a:t>Thanchi: A Memorable Tour</a:t>
            </a:r>
          </a:p>
        </p:txBody>
      </p:sp>
      <p:sp>
        <p:nvSpPr>
          <p:cNvPr id="8" name="TextBox 7"/>
          <p:cNvSpPr txBox="1"/>
          <p:nvPr/>
        </p:nvSpPr>
        <p:spPr>
          <a:xfrm>
            <a:off x="457200" y="3017520"/>
            <a:ext cx="11247120" cy="530352"/>
          </a:xfrm>
          <a:prstGeom prst="rect">
            <a:avLst/>
          </a:prstGeom>
          <a:noFill/>
        </p:spPr>
        <p:txBody>
          <a:bodyPr wrap="square">
            <a:spAutoFit/>
          </a:bodyPr>
          <a:lstStyle/>
          <a:p>
            <a:pPr algn="ctr"/>
            <a:r>
              <a:rPr sz="2400" b="0" i="1">
                <a:solidFill>
                  <a:srgbClr val="F9A825"/>
                </a:solidFill>
              </a:rPr>
              <a:t>with My Friend</a:t>
            </a:r>
          </a:p>
        </p:txBody>
      </p:sp>
      <p:sp>
        <p:nvSpPr>
          <p:cNvPr id="9" name="Rectangle 8"/>
          <p:cNvSpPr/>
          <p:nvPr/>
        </p:nvSpPr>
        <p:spPr>
          <a:xfrm>
            <a:off x="3474720" y="3749039"/>
            <a:ext cx="5212080" cy="54864"/>
          </a:xfrm>
          <a:prstGeom prst="rect">
            <a:avLst/>
          </a:prstGeom>
          <a:solidFill>
            <a:srgbClr val="E65C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457200" y="3913632"/>
            <a:ext cx="11247120" cy="402336"/>
          </a:xfrm>
          <a:prstGeom prst="rect">
            <a:avLst/>
          </a:prstGeom>
          <a:noFill/>
        </p:spPr>
        <p:txBody>
          <a:bodyPr wrap="square">
            <a:spAutoFit/>
          </a:bodyPr>
          <a:lstStyle/>
          <a:p>
            <a:pPr algn="ctr"/>
            <a:r>
              <a:rPr sz="1300" b="0" i="0">
                <a:solidFill>
                  <a:srgbClr val="D6EAF8"/>
                </a:solidFill>
              </a:rPr>
              <a:t>English Assignment  ·  CSE UG 36th Batch  ·  December 2025</a:t>
            </a:r>
          </a:p>
        </p:txBody>
      </p:sp>
      <p:sp>
        <p:nvSpPr>
          <p:cNvPr id="11" name="Rectangle 10"/>
          <p:cNvSpPr/>
          <p:nvPr/>
        </p:nvSpPr>
        <p:spPr>
          <a:xfrm>
            <a:off x="3017520" y="4663440"/>
            <a:ext cx="6126480" cy="54864"/>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Rectangle 11"/>
          <p:cNvSpPr/>
          <p:nvPr/>
        </p:nvSpPr>
        <p:spPr>
          <a:xfrm>
            <a:off x="3017520" y="4718304"/>
            <a:ext cx="6126480" cy="1389888"/>
          </a:xfrm>
          <a:prstGeom prst="rect">
            <a:avLst/>
          </a:prstGeom>
          <a:solidFill>
            <a:srgbClr val="0822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Rectangle 12"/>
          <p:cNvSpPr/>
          <p:nvPr/>
        </p:nvSpPr>
        <p:spPr>
          <a:xfrm>
            <a:off x="3017520" y="6053328"/>
            <a:ext cx="6126480" cy="54864"/>
          </a:xfrm>
          <a:prstGeom prst="rect">
            <a:avLst/>
          </a:prstGeom>
          <a:solidFill>
            <a:srgbClr val="E65C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3200400" y="4773168"/>
            <a:ext cx="5760720" cy="320040"/>
          </a:xfrm>
          <a:prstGeom prst="rect">
            <a:avLst/>
          </a:prstGeom>
          <a:noFill/>
        </p:spPr>
        <p:txBody>
          <a:bodyPr wrap="square">
            <a:spAutoFit/>
          </a:bodyPr>
          <a:lstStyle/>
          <a:p>
            <a:pPr algn="ctr"/>
            <a:r>
              <a:rPr sz="1000" b="1" i="0">
                <a:solidFill>
                  <a:srgbClr val="F9A825"/>
                </a:solidFill>
              </a:rPr>
              <a:t>Prepared By</a:t>
            </a:r>
          </a:p>
        </p:txBody>
      </p:sp>
      <p:sp>
        <p:nvSpPr>
          <p:cNvPr id="15" name="TextBox 14"/>
          <p:cNvSpPr txBox="1"/>
          <p:nvPr/>
        </p:nvSpPr>
        <p:spPr>
          <a:xfrm>
            <a:off x="3200400" y="5120640"/>
            <a:ext cx="5760720" cy="438912"/>
          </a:xfrm>
          <a:prstGeom prst="rect">
            <a:avLst/>
          </a:prstGeom>
          <a:noFill/>
        </p:spPr>
        <p:txBody>
          <a:bodyPr wrap="square">
            <a:spAutoFit/>
          </a:bodyPr>
          <a:lstStyle/>
          <a:p>
            <a:pPr algn="ctr"/>
            <a:r>
              <a:rPr sz="2200" b="1" i="0">
                <a:solidFill>
                  <a:srgbClr val="FFFFFF"/>
                </a:solidFill>
              </a:rPr>
              <a:t>Ibtiaz Chowdhury</a:t>
            </a:r>
          </a:p>
        </p:txBody>
      </p:sp>
      <p:sp>
        <p:nvSpPr>
          <p:cNvPr id="16" name="TextBox 15"/>
          <p:cNvSpPr txBox="1"/>
          <p:nvPr/>
        </p:nvSpPr>
        <p:spPr>
          <a:xfrm>
            <a:off x="3200400" y="5623560"/>
            <a:ext cx="5760720" cy="347472"/>
          </a:xfrm>
          <a:prstGeom prst="rect">
            <a:avLst/>
          </a:prstGeom>
          <a:noFill/>
        </p:spPr>
        <p:txBody>
          <a:bodyPr wrap="square">
            <a:spAutoFit/>
          </a:bodyPr>
          <a:lstStyle/>
          <a:p>
            <a:pPr algn="ctr"/>
            <a:r>
              <a:rPr sz="1200" b="0" i="0">
                <a:solidFill>
                  <a:srgbClr val="D6EAF8"/>
                </a:solidFill>
              </a:rPr>
              <a:t>ID: 261031023  ·  Dept. of CSE  ·  36th Batch (UG)</a:t>
            </a:r>
          </a:p>
        </p:txBody>
      </p:sp>
      <p:sp>
        <p:nvSpPr>
          <p:cNvPr id="17" name="TextBox 16"/>
          <p:cNvSpPr txBox="1"/>
          <p:nvPr/>
        </p:nvSpPr>
        <p:spPr>
          <a:xfrm>
            <a:off x="457200" y="6291072"/>
            <a:ext cx="11247120" cy="365760"/>
          </a:xfrm>
          <a:prstGeom prst="rect">
            <a:avLst/>
          </a:prstGeom>
          <a:noFill/>
        </p:spPr>
        <p:txBody>
          <a:bodyPr wrap="square">
            <a:spAutoFit/>
          </a:bodyPr>
          <a:lstStyle/>
          <a:p>
            <a:pPr algn="ctr"/>
            <a:r>
              <a:rPr sz="1300" b="0" i="0">
                <a:solidFill>
                  <a:srgbClr val="FFFFFF"/>
                </a:solidFill>
              </a:rPr>
              <a:t>🏔️  Thanchi Upazila, Bandarban, Bangladesh</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pic>
        <p:nvPicPr>
          <p:cNvPr id="1" name="Picture 0" descr="image.jpg"/>
          <p:cNvPicPr>
            <a:picLocks noChangeAspect="1"/>
          </p:cNvPicPr>
          <p:nvPr/>
        </p:nvPicPr>
        <p:blipFill>
          <a:blip r:embed="rId2"/>
          <a:stretch>
            <a:fillRect/>
          </a:stretch>
        </p:blipFill>
        <p:spPr>
          <a:xfrm>
            <a:off x="0" y="0"/>
            <a:ext cx="12188952" cy="6858000"/>
          </a:xfrm>
          <a:prstGeom prst="rect">
            <a:avLst/>
          </a:prstGeom>
        </p:spPr>
      </p:pic>
      <p:sp>
        <p:nvSpPr>
          <p:cNvPr id="2" name="Rectangle 1"/>
          <p:cNvSpPr/>
          <p:nvPr/>
        </p:nvSpPr>
        <p:spPr>
          <a:xfrm>
            <a:off x="0" y="0"/>
            <a:ext cx="12188952" cy="6858000"/>
          </a:xfrm>
          <a:prstGeom prst="rect">
            <a:avLst/>
          </a:prstGeom>
          <a:solidFill>
            <a:srgbClr val="0414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201168"/>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201168"/>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0" y="6035040"/>
            <a:ext cx="12188952" cy="548640"/>
          </a:xfrm>
          <a:prstGeom prst="rect">
            <a:avLst/>
          </a:prstGeom>
          <a:solidFill>
            <a:srgbClr val="007B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0" y="5943600"/>
            <a:ext cx="12188952" cy="109728"/>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2286000" y="2487168"/>
            <a:ext cx="7589520" cy="64008"/>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457200" y="1188720"/>
            <a:ext cx="11247120" cy="1143000"/>
          </a:xfrm>
          <a:prstGeom prst="rect">
            <a:avLst/>
          </a:prstGeom>
          <a:noFill/>
        </p:spPr>
        <p:txBody>
          <a:bodyPr wrap="square">
            <a:spAutoFit/>
          </a:bodyPr>
          <a:lstStyle/>
          <a:p>
            <a:pPr algn="ctr"/>
            <a:r>
              <a:rPr sz="5800" b="1" i="0">
                <a:solidFill>
                  <a:srgbClr val="FFFFFF"/>
                </a:solidFill>
              </a:rPr>
              <a:t>THANK YOU</a:t>
            </a:r>
          </a:p>
        </p:txBody>
      </p:sp>
      <p:sp>
        <p:nvSpPr>
          <p:cNvPr id="9" name="Rectangle 8"/>
          <p:cNvSpPr/>
          <p:nvPr/>
        </p:nvSpPr>
        <p:spPr>
          <a:xfrm>
            <a:off x="3657600" y="2606040"/>
            <a:ext cx="4846320" cy="54864"/>
          </a:xfrm>
          <a:prstGeom prst="rect">
            <a:avLst/>
          </a:prstGeom>
          <a:solidFill>
            <a:srgbClr val="E65C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457200" y="2788920"/>
            <a:ext cx="11247120" cy="475488"/>
          </a:xfrm>
          <a:prstGeom prst="rect">
            <a:avLst/>
          </a:prstGeom>
          <a:noFill/>
        </p:spPr>
        <p:txBody>
          <a:bodyPr wrap="square">
            <a:spAutoFit/>
          </a:bodyPr>
          <a:lstStyle/>
          <a:p>
            <a:pPr algn="ctr"/>
            <a:r>
              <a:rPr sz="1700" b="0" i="1">
                <a:solidFill>
                  <a:srgbClr val="F9A825"/>
                </a:solidFill>
              </a:rPr>
              <a:t>It was a journey worth remembering. 🏔️</a:t>
            </a:r>
          </a:p>
        </p:txBody>
      </p:sp>
      <p:sp>
        <p:nvSpPr>
          <p:cNvPr id="11" name="Rectangle 10"/>
          <p:cNvSpPr/>
          <p:nvPr/>
        </p:nvSpPr>
        <p:spPr>
          <a:xfrm>
            <a:off x="3017520" y="3493008"/>
            <a:ext cx="6126480" cy="54864"/>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Rectangle 11"/>
          <p:cNvSpPr/>
          <p:nvPr/>
        </p:nvSpPr>
        <p:spPr>
          <a:xfrm>
            <a:off x="3017520" y="3547872"/>
            <a:ext cx="6126480" cy="2231136"/>
          </a:xfrm>
          <a:prstGeom prst="rect">
            <a:avLst/>
          </a:prstGeom>
          <a:solidFill>
            <a:srgbClr val="0822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Rectangle 12"/>
          <p:cNvSpPr/>
          <p:nvPr/>
        </p:nvSpPr>
        <p:spPr>
          <a:xfrm>
            <a:off x="3017520" y="5724144"/>
            <a:ext cx="6126480" cy="54864"/>
          </a:xfrm>
          <a:prstGeom prst="rect">
            <a:avLst/>
          </a:prstGeom>
          <a:solidFill>
            <a:srgbClr val="E65C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3200400" y="3621024"/>
            <a:ext cx="5760720" cy="320040"/>
          </a:xfrm>
          <a:prstGeom prst="rect">
            <a:avLst/>
          </a:prstGeom>
          <a:noFill/>
        </p:spPr>
        <p:txBody>
          <a:bodyPr wrap="square">
            <a:spAutoFit/>
          </a:bodyPr>
          <a:lstStyle/>
          <a:p>
            <a:pPr algn="ctr"/>
            <a:r>
              <a:rPr sz="1000" b="1" i="0">
                <a:solidFill>
                  <a:srgbClr val="F9A825"/>
                </a:solidFill>
              </a:rPr>
              <a:t>Presented By</a:t>
            </a:r>
          </a:p>
        </p:txBody>
      </p:sp>
      <p:sp>
        <p:nvSpPr>
          <p:cNvPr id="15" name="TextBox 14"/>
          <p:cNvSpPr txBox="1"/>
          <p:nvPr/>
        </p:nvSpPr>
        <p:spPr>
          <a:xfrm>
            <a:off x="3200400" y="3986784"/>
            <a:ext cx="5760720" cy="475488"/>
          </a:xfrm>
          <a:prstGeom prst="rect">
            <a:avLst/>
          </a:prstGeom>
          <a:noFill/>
        </p:spPr>
        <p:txBody>
          <a:bodyPr wrap="square">
            <a:spAutoFit/>
          </a:bodyPr>
          <a:lstStyle/>
          <a:p>
            <a:pPr algn="ctr"/>
            <a:r>
              <a:rPr sz="2600" b="1" i="0">
                <a:solidFill>
                  <a:srgbClr val="FFFFFF"/>
                </a:solidFill>
              </a:rPr>
              <a:t>Ibtiaz Chowdhury</a:t>
            </a:r>
          </a:p>
        </p:txBody>
      </p:sp>
      <p:sp>
        <p:nvSpPr>
          <p:cNvPr id="16" name="TextBox 15"/>
          <p:cNvSpPr txBox="1"/>
          <p:nvPr/>
        </p:nvSpPr>
        <p:spPr>
          <a:xfrm>
            <a:off x="3200400" y="4526280"/>
            <a:ext cx="5760720" cy="384048"/>
          </a:xfrm>
          <a:prstGeom prst="rect">
            <a:avLst/>
          </a:prstGeom>
          <a:noFill/>
        </p:spPr>
        <p:txBody>
          <a:bodyPr wrap="square">
            <a:spAutoFit/>
          </a:bodyPr>
          <a:lstStyle/>
          <a:p>
            <a:pPr algn="ctr"/>
            <a:r>
              <a:rPr sz="1800" b="1" i="0">
                <a:solidFill>
                  <a:srgbClr val="D6EAF8"/>
                </a:solidFill>
              </a:rPr>
              <a:t>ID: 261031023</a:t>
            </a:r>
          </a:p>
        </p:txBody>
      </p:sp>
      <p:sp>
        <p:nvSpPr>
          <p:cNvPr id="17" name="TextBox 16"/>
          <p:cNvSpPr txBox="1"/>
          <p:nvPr/>
        </p:nvSpPr>
        <p:spPr>
          <a:xfrm>
            <a:off x="3200400" y="4974336"/>
            <a:ext cx="5760720" cy="347472"/>
          </a:xfrm>
          <a:prstGeom prst="rect">
            <a:avLst/>
          </a:prstGeom>
          <a:noFill/>
        </p:spPr>
        <p:txBody>
          <a:bodyPr wrap="square">
            <a:spAutoFit/>
          </a:bodyPr>
          <a:lstStyle/>
          <a:p>
            <a:pPr algn="ctr"/>
            <a:r>
              <a:rPr sz="1300" b="0" i="0">
                <a:solidFill>
                  <a:srgbClr val="D6EAF8"/>
                </a:solidFill>
              </a:rPr>
              <a:t>Dept. of CSE  ·  36th Batch (UG)</a:t>
            </a:r>
          </a:p>
        </p:txBody>
      </p:sp>
      <p:sp>
        <p:nvSpPr>
          <p:cNvPr id="18" name="TextBox 17"/>
          <p:cNvSpPr txBox="1"/>
          <p:nvPr/>
        </p:nvSpPr>
        <p:spPr>
          <a:xfrm>
            <a:off x="457200" y="6080760"/>
            <a:ext cx="11247120" cy="384048"/>
          </a:xfrm>
          <a:prstGeom prst="rect">
            <a:avLst/>
          </a:prstGeom>
          <a:noFill/>
        </p:spPr>
        <p:txBody>
          <a:bodyPr wrap="square">
            <a:spAutoFit/>
          </a:bodyPr>
          <a:lstStyle/>
          <a:p>
            <a:pPr algn="ctr"/>
            <a:r>
              <a:rPr sz="1100" b="0" i="0">
                <a:solidFill>
                  <a:srgbClr val="FFFFFF"/>
                </a:solidFill>
              </a:rPr>
              <a:t>🏔️ Thanchi, Bandarban  ·  December 2025  ·  English Assignment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0F4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182880"/>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182880"/>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0" y="182880"/>
            <a:ext cx="12188952" cy="731520"/>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365760" y="219456"/>
            <a:ext cx="7315200" cy="621792"/>
          </a:xfrm>
          <a:prstGeom prst="rect">
            <a:avLst/>
          </a:prstGeom>
          <a:noFill/>
        </p:spPr>
        <p:txBody>
          <a:bodyPr wrap="square">
            <a:spAutoFit/>
          </a:bodyPr>
          <a:lstStyle/>
          <a:p>
            <a:pPr algn="l"/>
            <a:r>
              <a:rPr sz="2600" b="1" i="0">
                <a:solidFill>
                  <a:srgbClr val="FFFFFF"/>
                </a:solidFill>
              </a:rPr>
              <a:t>Introduction</a:t>
            </a:r>
          </a:p>
        </p:txBody>
      </p:sp>
      <p:sp>
        <p:nvSpPr>
          <p:cNvPr id="7" name="Rectangle 6"/>
          <p:cNvSpPr/>
          <p:nvPr/>
        </p:nvSpPr>
        <p:spPr>
          <a:xfrm>
            <a:off x="274320" y="1170432"/>
            <a:ext cx="6492240" cy="50474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457200" y="1316736"/>
            <a:ext cx="6126480" cy="402336"/>
          </a:xfrm>
          <a:prstGeom prst="rect">
            <a:avLst/>
          </a:prstGeom>
          <a:noFill/>
        </p:spPr>
        <p:txBody>
          <a:bodyPr wrap="square">
            <a:spAutoFit/>
          </a:bodyPr>
          <a:lstStyle/>
          <a:p>
            <a:pPr algn="l"/>
            <a:r>
              <a:rPr sz="1700" b="1" i="0">
                <a:solidFill>
                  <a:srgbClr val="1A472A"/>
                </a:solidFill>
              </a:rPr>
              <a:t>About This Journey</a:t>
            </a:r>
          </a:p>
        </p:txBody>
      </p:sp>
      <p:sp>
        <p:nvSpPr>
          <p:cNvPr id="9" name="Rectangle 8"/>
          <p:cNvSpPr/>
          <p:nvPr/>
        </p:nvSpPr>
        <p:spPr>
          <a:xfrm>
            <a:off x="457200" y="1810512"/>
            <a:ext cx="5029200" cy="45720"/>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457200" y="1938528"/>
            <a:ext cx="6126480" cy="4114800"/>
          </a:xfrm>
          <a:prstGeom prst="rect">
            <a:avLst/>
          </a:prstGeom>
          <a:noFill/>
        </p:spPr>
        <p:txBody>
          <a:bodyPr wrap="square">
            <a:spAutoFit/>
          </a:bodyPr>
          <a:lstStyle/>
          <a:p>
            <a:pPr algn="l"/>
            <a:r>
              <a:rPr sz="1400" b="0" i="0">
                <a:solidFill>
                  <a:srgbClr val="1A252F"/>
                </a:solidFill>
              </a:rPr>
              <a:t>Traveling is one of the best ways to explore the
beauty of nature and refresh our minds.
Recently, I had the opportunity to spend three
unforgettable days in Thanchi Upazila — one of
the most beautiful and peaceful places in Bangladesh.
Surrounded by green hills, rivers, and natural beauty,
this trip became one of the most memorable
experiences of my life.</a:t>
            </a:r>
          </a:p>
        </p:txBody>
      </p:sp>
      <p:pic>
        <p:nvPicPr>
          <p:cNvPr id="11" name="Picture 10" descr="bandarban_hills.jpg"/>
          <p:cNvPicPr>
            <a:picLocks noChangeAspect="1"/>
          </p:cNvPicPr>
          <p:nvPr/>
        </p:nvPicPr>
        <p:blipFill>
          <a:blip r:embed="rId2"/>
          <a:stretch>
            <a:fillRect/>
          </a:stretch>
        </p:blipFill>
        <p:spPr>
          <a:xfrm>
            <a:off x="7040880" y="1170432"/>
            <a:ext cx="4846320" cy="3108960"/>
          </a:xfrm>
          <a:prstGeom prst="rect">
            <a:avLst/>
          </a:prstGeom>
        </p:spPr>
      </p:pic>
      <p:sp>
        <p:nvSpPr>
          <p:cNvPr id="12" name="Rectangle 11"/>
          <p:cNvSpPr/>
          <p:nvPr/>
        </p:nvSpPr>
        <p:spPr>
          <a:xfrm>
            <a:off x="7040880" y="4462272"/>
            <a:ext cx="2331720" cy="1508760"/>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7178040" y="4553712"/>
            <a:ext cx="2103120" cy="320040"/>
          </a:xfrm>
          <a:prstGeom prst="rect">
            <a:avLst/>
          </a:prstGeom>
          <a:noFill/>
        </p:spPr>
        <p:txBody>
          <a:bodyPr wrap="square">
            <a:spAutoFit/>
          </a:bodyPr>
          <a:lstStyle/>
          <a:p>
            <a:pPr algn="l"/>
            <a:r>
              <a:rPr sz="1200" b="1" i="0">
                <a:solidFill>
                  <a:srgbClr val="F9A825"/>
                </a:solidFill>
              </a:rPr>
              <a:t>📅 Duration</a:t>
            </a:r>
          </a:p>
        </p:txBody>
      </p:sp>
      <p:sp>
        <p:nvSpPr>
          <p:cNvPr id="14" name="TextBox 13"/>
          <p:cNvSpPr txBox="1"/>
          <p:nvPr/>
        </p:nvSpPr>
        <p:spPr>
          <a:xfrm>
            <a:off x="7178040" y="4919472"/>
            <a:ext cx="2103120" cy="777240"/>
          </a:xfrm>
          <a:prstGeom prst="rect">
            <a:avLst/>
          </a:prstGeom>
          <a:noFill/>
        </p:spPr>
        <p:txBody>
          <a:bodyPr wrap="square">
            <a:spAutoFit/>
          </a:bodyPr>
          <a:lstStyle/>
          <a:p>
            <a:pPr algn="l"/>
            <a:r>
              <a:rPr sz="1200" b="0" i="0">
                <a:solidFill>
                  <a:srgbClr val="FFFFFF"/>
                </a:solidFill>
              </a:rPr>
              <a:t>Dec 20–22, 2025
3 Days</a:t>
            </a:r>
          </a:p>
        </p:txBody>
      </p:sp>
      <p:sp>
        <p:nvSpPr>
          <p:cNvPr id="15" name="Rectangle 14"/>
          <p:cNvSpPr/>
          <p:nvPr/>
        </p:nvSpPr>
        <p:spPr>
          <a:xfrm>
            <a:off x="9509760" y="4462272"/>
            <a:ext cx="2331720" cy="1508760"/>
          </a:xfrm>
          <a:prstGeom prst="rect">
            <a:avLst/>
          </a:prstGeom>
          <a:solidFill>
            <a:srgbClr val="007B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9646920" y="4553712"/>
            <a:ext cx="2103120" cy="320040"/>
          </a:xfrm>
          <a:prstGeom prst="rect">
            <a:avLst/>
          </a:prstGeom>
          <a:noFill/>
        </p:spPr>
        <p:txBody>
          <a:bodyPr wrap="square">
            <a:spAutoFit/>
          </a:bodyPr>
          <a:lstStyle/>
          <a:p>
            <a:pPr algn="l"/>
            <a:r>
              <a:rPr sz="1200" b="1" i="0">
                <a:solidFill>
                  <a:srgbClr val="F9A825"/>
                </a:solidFill>
              </a:rPr>
              <a:t>📍 Location</a:t>
            </a:r>
          </a:p>
        </p:txBody>
      </p:sp>
      <p:sp>
        <p:nvSpPr>
          <p:cNvPr id="17" name="TextBox 16"/>
          <p:cNvSpPr txBox="1"/>
          <p:nvPr/>
        </p:nvSpPr>
        <p:spPr>
          <a:xfrm>
            <a:off x="9646920" y="4919472"/>
            <a:ext cx="2103120" cy="777240"/>
          </a:xfrm>
          <a:prstGeom prst="rect">
            <a:avLst/>
          </a:prstGeom>
          <a:noFill/>
        </p:spPr>
        <p:txBody>
          <a:bodyPr wrap="square">
            <a:spAutoFit/>
          </a:bodyPr>
          <a:lstStyle/>
          <a:p>
            <a:pPr algn="l"/>
            <a:r>
              <a:rPr sz="1200" b="0" i="0">
                <a:solidFill>
                  <a:srgbClr val="FFFFFF"/>
                </a:solidFill>
              </a:rPr>
              <a:t>Thanchi, Bandarban
Bangladesh</a:t>
            </a:r>
          </a:p>
        </p:txBody>
      </p:sp>
      <p:sp>
        <p:nvSpPr>
          <p:cNvPr id="18" name="Rectangle 17"/>
          <p:cNvSpPr/>
          <p:nvPr/>
        </p:nvSpPr>
        <p:spPr>
          <a:xfrm>
            <a:off x="0" y="6565392"/>
            <a:ext cx="12188952" cy="292608"/>
          </a:xfrm>
          <a:prstGeom prst="rect">
            <a:avLst/>
          </a:prstGeom>
          <a:solidFill>
            <a:srgbClr val="0822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0" name="TextBox 19"/>
          <p:cNvSpPr txBox="1"/>
          <p:nvPr/>
        </p:nvSpPr>
        <p:spPr>
          <a:xfrm>
            <a:off x="10789920" y="6592824"/>
            <a:ext cx="1280160" cy="237744"/>
          </a:xfrm>
          <a:prstGeom prst="rect">
            <a:avLst/>
          </a:prstGeom>
          <a:noFill/>
        </p:spPr>
        <p:txBody>
          <a:bodyPr wrap="square">
            <a:spAutoFit/>
          </a:bodyPr>
          <a:lstStyle/>
          <a:p>
            <a:pPr algn="r"/>
            <a:r>
              <a:rPr sz="800" b="1" i="0">
                <a:solidFill>
                  <a:srgbClr val="F9A825"/>
                </a:solidFill>
              </a:rPr>
              <a:t>2/10</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0F4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182880"/>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182880"/>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0" y="182880"/>
            <a:ext cx="12188952" cy="731520"/>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365760" y="219456"/>
            <a:ext cx="10972800" cy="621792"/>
          </a:xfrm>
          <a:prstGeom prst="rect">
            <a:avLst/>
          </a:prstGeom>
          <a:noFill/>
        </p:spPr>
        <p:txBody>
          <a:bodyPr wrap="square">
            <a:spAutoFit/>
          </a:bodyPr>
          <a:lstStyle/>
          <a:p>
            <a:pPr algn="l"/>
            <a:r>
              <a:rPr sz="2600" b="1" i="0">
                <a:solidFill>
                  <a:srgbClr val="FFFFFF"/>
                </a:solidFill>
              </a:rPr>
              <a:t>3-Day Journey at a Glance</a:t>
            </a:r>
          </a:p>
        </p:txBody>
      </p:sp>
      <p:sp>
        <p:nvSpPr>
          <p:cNvPr id="7" name="Rectangle 6"/>
          <p:cNvSpPr/>
          <p:nvPr/>
        </p:nvSpPr>
        <p:spPr>
          <a:xfrm>
            <a:off x="1371600" y="3291840"/>
            <a:ext cx="9418320" cy="54864"/>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Oval 7"/>
          <p:cNvSpPr/>
          <p:nvPr/>
        </p:nvSpPr>
        <p:spPr>
          <a:xfrm>
            <a:off x="1828800" y="2834640"/>
            <a:ext cx="822960" cy="822960"/>
          </a:xfrm>
          <a:prstGeom prst="ellipse">
            <a:avLst/>
          </a:prstGeom>
          <a:solidFill>
            <a:srgbClr val="1A472A"/>
          </a:solidFill>
          <a:ln w="25400">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011680" y="2907792"/>
            <a:ext cx="457200" cy="457200"/>
          </a:xfrm>
          <a:prstGeom prst="rect">
            <a:avLst/>
          </a:prstGeom>
          <a:noFill/>
        </p:spPr>
        <p:txBody>
          <a:bodyPr wrap="square">
            <a:spAutoFit/>
          </a:bodyPr>
          <a:lstStyle/>
          <a:p>
            <a:pPr algn="ctr"/>
            <a:r>
              <a:rPr sz="2000" b="1" i="0">
                <a:solidFill>
                  <a:srgbClr val="FFFFFF"/>
                </a:solidFill>
              </a:rPr>
              <a:t>1</a:t>
            </a:r>
          </a:p>
        </p:txBody>
      </p:sp>
      <p:sp>
        <p:nvSpPr>
          <p:cNvPr id="10" name="TextBox 9"/>
          <p:cNvSpPr txBox="1"/>
          <p:nvPr/>
        </p:nvSpPr>
        <p:spPr>
          <a:xfrm>
            <a:off x="1463040" y="2057400"/>
            <a:ext cx="1645920" cy="365760"/>
          </a:xfrm>
          <a:prstGeom prst="rect">
            <a:avLst/>
          </a:prstGeom>
          <a:noFill/>
        </p:spPr>
        <p:txBody>
          <a:bodyPr wrap="square">
            <a:spAutoFit/>
          </a:bodyPr>
          <a:lstStyle/>
          <a:p>
            <a:pPr algn="ctr"/>
            <a:r>
              <a:rPr sz="1400" b="1" i="0">
                <a:solidFill>
                  <a:srgbClr val="1A472A"/>
                </a:solidFill>
              </a:rPr>
              <a:t>Day 1</a:t>
            </a:r>
          </a:p>
        </p:txBody>
      </p:sp>
      <p:sp>
        <p:nvSpPr>
          <p:cNvPr id="11" name="TextBox 10"/>
          <p:cNvSpPr txBox="1"/>
          <p:nvPr/>
        </p:nvSpPr>
        <p:spPr>
          <a:xfrm>
            <a:off x="1463040" y="2423160"/>
            <a:ext cx="1645920" cy="274320"/>
          </a:xfrm>
          <a:prstGeom prst="rect">
            <a:avLst/>
          </a:prstGeom>
          <a:noFill/>
        </p:spPr>
        <p:txBody>
          <a:bodyPr wrap="square">
            <a:spAutoFit/>
          </a:bodyPr>
          <a:lstStyle/>
          <a:p>
            <a:pPr algn="ctr"/>
            <a:r>
              <a:rPr sz="1100" b="0" i="0">
                <a:solidFill>
                  <a:srgbClr val="1A252F"/>
                </a:solidFill>
              </a:rPr>
              <a:t>Dec 20</a:t>
            </a:r>
          </a:p>
        </p:txBody>
      </p:sp>
      <p:sp>
        <p:nvSpPr>
          <p:cNvPr id="12" name="Rectangle 11"/>
          <p:cNvSpPr/>
          <p:nvPr/>
        </p:nvSpPr>
        <p:spPr>
          <a:xfrm>
            <a:off x="1371600" y="3794760"/>
            <a:ext cx="2606040" cy="1600200"/>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1417320" y="3886200"/>
            <a:ext cx="2514600" cy="1417320"/>
          </a:xfrm>
          <a:prstGeom prst="rect">
            <a:avLst/>
          </a:prstGeom>
          <a:noFill/>
        </p:spPr>
        <p:txBody>
          <a:bodyPr wrap="square">
            <a:spAutoFit/>
          </a:bodyPr>
          <a:lstStyle/>
          <a:p>
            <a:pPr algn="ctr"/>
            <a:r>
              <a:rPr sz="1200" b="0" i="0">
                <a:solidFill>
                  <a:srgbClr val="FFFFFF"/>
                </a:solidFill>
              </a:rPr>
              <a:t>Feni → Thanchi
Sangu River &amp; Boat Ride</a:t>
            </a:r>
          </a:p>
        </p:txBody>
      </p:sp>
      <p:sp>
        <p:nvSpPr>
          <p:cNvPr id="14" name="Oval 13"/>
          <p:cNvSpPr/>
          <p:nvPr/>
        </p:nvSpPr>
        <p:spPr>
          <a:xfrm>
            <a:off x="5212080" y="2834640"/>
            <a:ext cx="822960" cy="822960"/>
          </a:xfrm>
          <a:prstGeom prst="ellipse">
            <a:avLst/>
          </a:prstGeom>
          <a:solidFill>
            <a:srgbClr val="007B6E"/>
          </a:solidFill>
          <a:ln w="25400">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5394960" y="2907792"/>
            <a:ext cx="457200" cy="457200"/>
          </a:xfrm>
          <a:prstGeom prst="rect">
            <a:avLst/>
          </a:prstGeom>
          <a:noFill/>
        </p:spPr>
        <p:txBody>
          <a:bodyPr wrap="square">
            <a:spAutoFit/>
          </a:bodyPr>
          <a:lstStyle/>
          <a:p>
            <a:pPr algn="ctr"/>
            <a:r>
              <a:rPr sz="2000" b="1" i="0">
                <a:solidFill>
                  <a:srgbClr val="FFFFFF"/>
                </a:solidFill>
              </a:rPr>
              <a:t>2</a:t>
            </a:r>
          </a:p>
        </p:txBody>
      </p:sp>
      <p:sp>
        <p:nvSpPr>
          <p:cNvPr id="16" name="TextBox 15"/>
          <p:cNvSpPr txBox="1"/>
          <p:nvPr/>
        </p:nvSpPr>
        <p:spPr>
          <a:xfrm>
            <a:off x="4846320" y="2057400"/>
            <a:ext cx="1645920" cy="365760"/>
          </a:xfrm>
          <a:prstGeom prst="rect">
            <a:avLst/>
          </a:prstGeom>
          <a:noFill/>
        </p:spPr>
        <p:txBody>
          <a:bodyPr wrap="square">
            <a:spAutoFit/>
          </a:bodyPr>
          <a:lstStyle/>
          <a:p>
            <a:pPr algn="ctr"/>
            <a:r>
              <a:rPr sz="1400" b="1" i="0">
                <a:solidFill>
                  <a:srgbClr val="007B6E"/>
                </a:solidFill>
              </a:rPr>
              <a:t>Day 2</a:t>
            </a:r>
          </a:p>
        </p:txBody>
      </p:sp>
      <p:sp>
        <p:nvSpPr>
          <p:cNvPr id="17" name="TextBox 16"/>
          <p:cNvSpPr txBox="1"/>
          <p:nvPr/>
        </p:nvSpPr>
        <p:spPr>
          <a:xfrm>
            <a:off x="4846320" y="2423160"/>
            <a:ext cx="1645920" cy="274320"/>
          </a:xfrm>
          <a:prstGeom prst="rect">
            <a:avLst/>
          </a:prstGeom>
          <a:noFill/>
        </p:spPr>
        <p:txBody>
          <a:bodyPr wrap="square">
            <a:spAutoFit/>
          </a:bodyPr>
          <a:lstStyle/>
          <a:p>
            <a:pPr algn="ctr"/>
            <a:r>
              <a:rPr sz="1100" b="0" i="0">
                <a:solidFill>
                  <a:srgbClr val="1A252F"/>
                </a:solidFill>
              </a:rPr>
              <a:t>Dec 21</a:t>
            </a:r>
          </a:p>
        </p:txBody>
      </p:sp>
      <p:sp>
        <p:nvSpPr>
          <p:cNvPr id="18" name="Rectangle 17"/>
          <p:cNvSpPr/>
          <p:nvPr/>
        </p:nvSpPr>
        <p:spPr>
          <a:xfrm>
            <a:off x="4754880" y="3794760"/>
            <a:ext cx="2606040" cy="1600200"/>
          </a:xfrm>
          <a:prstGeom prst="rect">
            <a:avLst/>
          </a:prstGeom>
          <a:solidFill>
            <a:srgbClr val="007B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4800600" y="3886200"/>
            <a:ext cx="2514600" cy="1417320"/>
          </a:xfrm>
          <a:prstGeom prst="rect">
            <a:avLst/>
          </a:prstGeom>
          <a:noFill/>
        </p:spPr>
        <p:txBody>
          <a:bodyPr wrap="square">
            <a:spAutoFit/>
          </a:bodyPr>
          <a:lstStyle/>
          <a:p>
            <a:pPr algn="ctr"/>
            <a:r>
              <a:rPr sz="1200" b="0" i="0">
                <a:solidFill>
                  <a:srgbClr val="FFFFFF"/>
                </a:solidFill>
              </a:rPr>
              <a:t>Remakri &amp; Nafakhum
Waterfall Adventure</a:t>
            </a:r>
          </a:p>
        </p:txBody>
      </p:sp>
      <p:sp>
        <p:nvSpPr>
          <p:cNvPr id="20" name="Oval 19"/>
          <p:cNvSpPr/>
          <p:nvPr/>
        </p:nvSpPr>
        <p:spPr>
          <a:xfrm>
            <a:off x="8595360" y="2834640"/>
            <a:ext cx="822960" cy="822960"/>
          </a:xfrm>
          <a:prstGeom prst="ellipse">
            <a:avLst/>
          </a:prstGeom>
          <a:solidFill>
            <a:srgbClr val="E65C1E"/>
          </a:solidFill>
          <a:ln w="25400">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TextBox 20"/>
          <p:cNvSpPr txBox="1"/>
          <p:nvPr/>
        </p:nvSpPr>
        <p:spPr>
          <a:xfrm>
            <a:off x="8778240" y="2907792"/>
            <a:ext cx="457200" cy="457200"/>
          </a:xfrm>
          <a:prstGeom prst="rect">
            <a:avLst/>
          </a:prstGeom>
          <a:noFill/>
        </p:spPr>
        <p:txBody>
          <a:bodyPr wrap="square">
            <a:spAutoFit/>
          </a:bodyPr>
          <a:lstStyle/>
          <a:p>
            <a:pPr algn="ctr"/>
            <a:r>
              <a:rPr sz="2000" b="1" i="0">
                <a:solidFill>
                  <a:srgbClr val="FFFFFF"/>
                </a:solidFill>
              </a:rPr>
              <a:t>3</a:t>
            </a:r>
          </a:p>
        </p:txBody>
      </p:sp>
      <p:sp>
        <p:nvSpPr>
          <p:cNvPr id="22" name="TextBox 21"/>
          <p:cNvSpPr txBox="1"/>
          <p:nvPr/>
        </p:nvSpPr>
        <p:spPr>
          <a:xfrm>
            <a:off x="8229600" y="2057400"/>
            <a:ext cx="1645920" cy="365760"/>
          </a:xfrm>
          <a:prstGeom prst="rect">
            <a:avLst/>
          </a:prstGeom>
          <a:noFill/>
        </p:spPr>
        <p:txBody>
          <a:bodyPr wrap="square">
            <a:spAutoFit/>
          </a:bodyPr>
          <a:lstStyle/>
          <a:p>
            <a:pPr algn="ctr"/>
            <a:r>
              <a:rPr sz="1400" b="1" i="0">
                <a:solidFill>
                  <a:srgbClr val="E65C1E"/>
                </a:solidFill>
              </a:rPr>
              <a:t>Day 3</a:t>
            </a:r>
          </a:p>
        </p:txBody>
      </p:sp>
      <p:sp>
        <p:nvSpPr>
          <p:cNvPr id="23" name="TextBox 22"/>
          <p:cNvSpPr txBox="1"/>
          <p:nvPr/>
        </p:nvSpPr>
        <p:spPr>
          <a:xfrm>
            <a:off x="8229600" y="2423160"/>
            <a:ext cx="1645920" cy="274320"/>
          </a:xfrm>
          <a:prstGeom prst="rect">
            <a:avLst/>
          </a:prstGeom>
          <a:noFill/>
        </p:spPr>
        <p:txBody>
          <a:bodyPr wrap="square">
            <a:spAutoFit/>
          </a:bodyPr>
          <a:lstStyle/>
          <a:p>
            <a:pPr algn="ctr"/>
            <a:r>
              <a:rPr sz="1100" b="0" i="0">
                <a:solidFill>
                  <a:srgbClr val="1A252F"/>
                </a:solidFill>
              </a:rPr>
              <a:t>Dec 22</a:t>
            </a:r>
          </a:p>
        </p:txBody>
      </p:sp>
      <p:sp>
        <p:nvSpPr>
          <p:cNvPr id="24" name="Rectangle 23"/>
          <p:cNvSpPr/>
          <p:nvPr/>
        </p:nvSpPr>
        <p:spPr>
          <a:xfrm>
            <a:off x="8138160" y="3794760"/>
            <a:ext cx="2606040" cy="1600200"/>
          </a:xfrm>
          <a:prstGeom prst="rect">
            <a:avLst/>
          </a:prstGeom>
          <a:solidFill>
            <a:srgbClr val="E65C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TextBox 24"/>
          <p:cNvSpPr txBox="1"/>
          <p:nvPr/>
        </p:nvSpPr>
        <p:spPr>
          <a:xfrm>
            <a:off x="8183880" y="3886200"/>
            <a:ext cx="2514600" cy="1417320"/>
          </a:xfrm>
          <a:prstGeom prst="rect">
            <a:avLst/>
          </a:prstGeom>
          <a:noFill/>
        </p:spPr>
        <p:txBody>
          <a:bodyPr wrap="square">
            <a:spAutoFit/>
          </a:bodyPr>
          <a:lstStyle/>
          <a:p>
            <a:pPr algn="ctr"/>
            <a:r>
              <a:rPr sz="1200" b="0" i="0">
                <a:solidFill>
                  <a:srgbClr val="FFFFFF"/>
                </a:solidFill>
              </a:rPr>
              <a:t>Hills &amp; Viewpoints
Return to Feni</a:t>
            </a:r>
          </a:p>
        </p:txBody>
      </p:sp>
      <p:sp>
        <p:nvSpPr>
          <p:cNvPr id="26" name="TextBox 25"/>
          <p:cNvSpPr txBox="1"/>
          <p:nvPr/>
        </p:nvSpPr>
        <p:spPr>
          <a:xfrm>
            <a:off x="457200" y="5742432"/>
            <a:ext cx="11247120" cy="457200"/>
          </a:xfrm>
          <a:prstGeom prst="rect">
            <a:avLst/>
          </a:prstGeom>
          <a:noFill/>
        </p:spPr>
        <p:txBody>
          <a:bodyPr wrap="square">
            <a:spAutoFit/>
          </a:bodyPr>
          <a:lstStyle/>
          <a:p>
            <a:pPr algn="ctr"/>
            <a:r>
              <a:rPr sz="1300" b="0" i="1">
                <a:solidFill>
                  <a:srgbClr val="1A472A"/>
                </a:solidFill>
              </a:rPr>
              <a:t>🏔️  Thanchi Upazila — Bandarban Hill Tracts — One of Bangladesh's Most Beautiful Destinations</a:t>
            </a:r>
          </a:p>
        </p:txBody>
      </p:sp>
      <p:sp>
        <p:nvSpPr>
          <p:cNvPr id="27" name="Rectangle 26"/>
          <p:cNvSpPr/>
          <p:nvPr/>
        </p:nvSpPr>
        <p:spPr>
          <a:xfrm>
            <a:off x="0" y="6565392"/>
            <a:ext cx="12188952" cy="292608"/>
          </a:xfrm>
          <a:prstGeom prst="rect">
            <a:avLst/>
          </a:prstGeom>
          <a:solidFill>
            <a:srgbClr val="0822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8" name="TextBox 27"/>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9" name="TextBox 28"/>
          <p:cNvSpPr txBox="1"/>
          <p:nvPr/>
        </p:nvSpPr>
        <p:spPr>
          <a:xfrm>
            <a:off x="10789920" y="6592824"/>
            <a:ext cx="1280160" cy="237744"/>
          </a:xfrm>
          <a:prstGeom prst="rect">
            <a:avLst/>
          </a:prstGeom>
          <a:noFill/>
        </p:spPr>
        <p:txBody>
          <a:bodyPr wrap="square">
            <a:spAutoFit/>
          </a:bodyPr>
          <a:lstStyle/>
          <a:p>
            <a:pPr algn="r"/>
            <a:r>
              <a:rPr sz="800" b="1" i="0">
                <a:solidFill>
                  <a:srgbClr val="F9A825"/>
                </a:solidFill>
              </a:rPr>
              <a:t>3/10</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0F4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182880"/>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182880"/>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0" y="182880"/>
            <a:ext cx="12188952" cy="731520"/>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365760" y="219456"/>
            <a:ext cx="9601200" cy="621792"/>
          </a:xfrm>
          <a:prstGeom prst="rect">
            <a:avLst/>
          </a:prstGeom>
          <a:noFill/>
        </p:spPr>
        <p:txBody>
          <a:bodyPr wrap="square">
            <a:spAutoFit/>
          </a:bodyPr>
          <a:lstStyle/>
          <a:p>
            <a:pPr algn="l"/>
            <a:r>
              <a:rPr sz="2200" b="1" i="0">
                <a:solidFill>
                  <a:srgbClr val="FFFFFF"/>
                </a:solidFill>
              </a:rPr>
              <a:t>Day 1 — Journey &amp; The Sangu River</a:t>
            </a:r>
          </a:p>
        </p:txBody>
      </p:sp>
      <p:sp>
        <p:nvSpPr>
          <p:cNvPr id="7" name="TextBox 6"/>
          <p:cNvSpPr txBox="1"/>
          <p:nvPr/>
        </p:nvSpPr>
        <p:spPr>
          <a:xfrm>
            <a:off x="10149840" y="292608"/>
            <a:ext cx="1920240" cy="438912"/>
          </a:xfrm>
          <a:prstGeom prst="rect">
            <a:avLst/>
          </a:prstGeom>
          <a:noFill/>
        </p:spPr>
        <p:txBody>
          <a:bodyPr wrap="square">
            <a:spAutoFit/>
          </a:bodyPr>
          <a:lstStyle/>
          <a:p>
            <a:pPr algn="l"/>
            <a:r>
              <a:rPr sz="1300" b="0" i="0">
                <a:solidFill>
                  <a:srgbClr val="F9A825"/>
                </a:solidFill>
              </a:rPr>
              <a:t>Dec 20–21</a:t>
            </a:r>
          </a:p>
        </p:txBody>
      </p:sp>
      <p:sp>
        <p:nvSpPr>
          <p:cNvPr id="8" name="Rectangle 7"/>
          <p:cNvSpPr/>
          <p:nvPr/>
        </p:nvSpPr>
        <p:spPr>
          <a:xfrm>
            <a:off x="274320" y="1170432"/>
            <a:ext cx="5943600" cy="50474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1316736"/>
            <a:ext cx="5577840" cy="402336"/>
          </a:xfrm>
          <a:prstGeom prst="rect">
            <a:avLst/>
          </a:prstGeom>
          <a:noFill/>
        </p:spPr>
        <p:txBody>
          <a:bodyPr wrap="square">
            <a:spAutoFit/>
          </a:bodyPr>
          <a:lstStyle/>
          <a:p>
            <a:pPr algn="l"/>
            <a:r>
              <a:rPr sz="1600" b="1" i="0">
                <a:solidFill>
                  <a:srgbClr val="1A472A"/>
                </a:solidFill>
              </a:rPr>
              <a:t>🚌  The Journey Begins</a:t>
            </a:r>
          </a:p>
        </p:txBody>
      </p:sp>
      <p:sp>
        <p:nvSpPr>
          <p:cNvPr id="10" name="Rectangle 9"/>
          <p:cNvSpPr/>
          <p:nvPr/>
        </p:nvSpPr>
        <p:spPr>
          <a:xfrm>
            <a:off x="457200" y="1810512"/>
            <a:ext cx="5029200" cy="45720"/>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457200" y="1920240"/>
            <a:ext cx="5577840" cy="329184"/>
          </a:xfrm>
          <a:prstGeom prst="rect">
            <a:avLst/>
          </a:prstGeom>
          <a:noFill/>
        </p:spPr>
        <p:txBody>
          <a:bodyPr wrap="square">
            <a:spAutoFit/>
          </a:bodyPr>
          <a:lstStyle/>
          <a:p>
            <a:pPr algn="l"/>
            <a:r>
              <a:rPr sz="1200" b="1" i="0">
                <a:solidFill>
                  <a:srgbClr val="E65C1E"/>
                </a:solidFill>
              </a:rPr>
              <a:t>⏰ 10:00 PM — Departed Feni by bus</a:t>
            </a:r>
          </a:p>
        </p:txBody>
      </p:sp>
      <p:sp>
        <p:nvSpPr>
          <p:cNvPr id="12" name="TextBox 11"/>
          <p:cNvSpPr txBox="1"/>
          <p:nvPr/>
        </p:nvSpPr>
        <p:spPr>
          <a:xfrm>
            <a:off x="457200" y="2286000"/>
            <a:ext cx="5577840" cy="475488"/>
          </a:xfrm>
          <a:prstGeom prst="rect">
            <a:avLst/>
          </a:prstGeom>
          <a:noFill/>
        </p:spPr>
        <p:txBody>
          <a:bodyPr wrap="square">
            <a:spAutoFit/>
          </a:bodyPr>
          <a:lstStyle/>
          <a:p>
            <a:pPr algn="l"/>
            <a:r>
              <a:rPr sz="1200" b="0" i="1">
                <a:solidFill>
                  <a:srgbClr val="1A252F"/>
                </a:solidFill>
              </a:rPr>
              <a:t>I was very excited. I spent the journey listening
to music and thinking about the adventure ahead.</a:t>
            </a:r>
          </a:p>
        </p:txBody>
      </p:sp>
      <p:sp>
        <p:nvSpPr>
          <p:cNvPr id="13" name="TextBox 12"/>
          <p:cNvSpPr txBox="1"/>
          <p:nvPr/>
        </p:nvSpPr>
        <p:spPr>
          <a:xfrm>
            <a:off x="457200" y="2834640"/>
            <a:ext cx="5577840" cy="329184"/>
          </a:xfrm>
          <a:prstGeom prst="rect">
            <a:avLst/>
          </a:prstGeom>
          <a:noFill/>
        </p:spPr>
        <p:txBody>
          <a:bodyPr wrap="square">
            <a:spAutoFit/>
          </a:bodyPr>
          <a:lstStyle/>
          <a:p>
            <a:pPr algn="l"/>
            <a:r>
              <a:rPr sz="1200" b="1" i="0">
                <a:solidFill>
                  <a:srgbClr val="E65C1E"/>
                </a:solidFill>
              </a:rPr>
              <a:t>⏰ 7:00 AM — Arrived Bandarban (Dec 21)</a:t>
            </a:r>
          </a:p>
        </p:txBody>
      </p:sp>
      <p:sp>
        <p:nvSpPr>
          <p:cNvPr id="14" name="TextBox 13"/>
          <p:cNvSpPr txBox="1"/>
          <p:nvPr/>
        </p:nvSpPr>
        <p:spPr>
          <a:xfrm>
            <a:off x="457200" y="3218688"/>
            <a:ext cx="5577840" cy="329184"/>
          </a:xfrm>
          <a:prstGeom prst="rect">
            <a:avLst/>
          </a:prstGeom>
          <a:noFill/>
        </p:spPr>
        <p:txBody>
          <a:bodyPr wrap="square">
            <a:spAutoFit/>
          </a:bodyPr>
          <a:lstStyle/>
          <a:p>
            <a:pPr algn="l"/>
            <a:r>
              <a:rPr sz="1200" b="1" i="0">
                <a:solidFill>
                  <a:srgbClr val="E65C1E"/>
                </a:solidFill>
              </a:rPr>
              <a:t>⏰ 8:00 AM — Jeep to Thanchi (Chander Gari)</a:t>
            </a:r>
          </a:p>
        </p:txBody>
      </p:sp>
      <p:sp>
        <p:nvSpPr>
          <p:cNvPr id="15" name="TextBox 14"/>
          <p:cNvSpPr txBox="1"/>
          <p:nvPr/>
        </p:nvSpPr>
        <p:spPr>
          <a:xfrm>
            <a:off x="457200" y="3584448"/>
            <a:ext cx="5577840" cy="475488"/>
          </a:xfrm>
          <a:prstGeom prst="rect">
            <a:avLst/>
          </a:prstGeom>
          <a:noFill/>
        </p:spPr>
        <p:txBody>
          <a:bodyPr wrap="square">
            <a:spAutoFit/>
          </a:bodyPr>
          <a:lstStyle/>
          <a:p>
            <a:pPr algn="l"/>
            <a:r>
              <a:rPr sz="1200" b="0" i="1">
                <a:solidFill>
                  <a:srgbClr val="1A252F"/>
                </a:solidFill>
              </a:rPr>
              <a:t>The green hills and dense forests looked amazing.
The air became fresher as we entered the hills.</a:t>
            </a:r>
          </a:p>
        </p:txBody>
      </p:sp>
      <p:sp>
        <p:nvSpPr>
          <p:cNvPr id="16" name="TextBox 15"/>
          <p:cNvSpPr txBox="1"/>
          <p:nvPr/>
        </p:nvSpPr>
        <p:spPr>
          <a:xfrm>
            <a:off x="457200" y="4133087"/>
            <a:ext cx="5577840" cy="329184"/>
          </a:xfrm>
          <a:prstGeom prst="rect">
            <a:avLst/>
          </a:prstGeom>
          <a:noFill/>
        </p:spPr>
        <p:txBody>
          <a:bodyPr wrap="square">
            <a:spAutoFit/>
          </a:bodyPr>
          <a:lstStyle/>
          <a:p>
            <a:pPr algn="l"/>
            <a:r>
              <a:rPr sz="1200" b="1" i="0">
                <a:solidFill>
                  <a:srgbClr val="E65C1E"/>
                </a:solidFill>
              </a:rPr>
              <a:t>⏰ 2:00 PM — Visited the Sangu River</a:t>
            </a:r>
          </a:p>
        </p:txBody>
      </p:sp>
      <p:sp>
        <p:nvSpPr>
          <p:cNvPr id="17" name="TextBox 16"/>
          <p:cNvSpPr txBox="1"/>
          <p:nvPr/>
        </p:nvSpPr>
        <p:spPr>
          <a:xfrm>
            <a:off x="457200" y="4498848"/>
            <a:ext cx="5577840" cy="475488"/>
          </a:xfrm>
          <a:prstGeom prst="rect">
            <a:avLst/>
          </a:prstGeom>
          <a:noFill/>
        </p:spPr>
        <p:txBody>
          <a:bodyPr wrap="square">
            <a:spAutoFit/>
          </a:bodyPr>
          <a:lstStyle/>
          <a:p>
            <a:pPr algn="l"/>
            <a:r>
              <a:rPr sz="1200" b="0" i="1">
                <a:solidFill>
                  <a:srgbClr val="1A252F"/>
                </a:solidFill>
              </a:rPr>
              <a:t>The clear water and peaceful environment made
me feel calm. The boat ride was wonderful!</a:t>
            </a:r>
          </a:p>
        </p:txBody>
      </p:sp>
      <p:pic>
        <p:nvPicPr>
          <p:cNvPr id="18" name="Picture 17" descr="sangu_river.jpg"/>
          <p:cNvPicPr>
            <a:picLocks noChangeAspect="1"/>
          </p:cNvPicPr>
          <p:nvPr/>
        </p:nvPicPr>
        <p:blipFill>
          <a:blip r:embed="rId2"/>
          <a:stretch>
            <a:fillRect/>
          </a:stretch>
        </p:blipFill>
        <p:spPr>
          <a:xfrm>
            <a:off x="6492240" y="1170432"/>
            <a:ext cx="5394960" cy="3337560"/>
          </a:xfrm>
          <a:prstGeom prst="rect">
            <a:avLst/>
          </a:prstGeom>
        </p:spPr>
      </p:pic>
      <p:sp>
        <p:nvSpPr>
          <p:cNvPr id="19" name="Rectangle 18"/>
          <p:cNvSpPr/>
          <p:nvPr/>
        </p:nvSpPr>
        <p:spPr>
          <a:xfrm>
            <a:off x="6492240" y="4690872"/>
            <a:ext cx="5394960" cy="1527048"/>
          </a:xfrm>
          <a:prstGeom prst="rect">
            <a:avLst/>
          </a:prstGeom>
          <a:solidFill>
            <a:srgbClr val="0D4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6675120" y="4754880"/>
            <a:ext cx="5029200" cy="329184"/>
          </a:xfrm>
          <a:prstGeom prst="rect">
            <a:avLst/>
          </a:prstGeom>
          <a:noFill/>
        </p:spPr>
        <p:txBody>
          <a:bodyPr wrap="square">
            <a:spAutoFit/>
          </a:bodyPr>
          <a:lstStyle/>
          <a:p>
            <a:pPr algn="l"/>
            <a:r>
              <a:rPr sz="1300" b="1" i="0">
                <a:solidFill>
                  <a:srgbClr val="F9A825"/>
                </a:solidFill>
              </a:rPr>
              <a:t>✨ First Impression</a:t>
            </a:r>
          </a:p>
        </p:txBody>
      </p:sp>
      <p:sp>
        <p:nvSpPr>
          <p:cNvPr id="21" name="TextBox 20"/>
          <p:cNvSpPr txBox="1"/>
          <p:nvPr/>
        </p:nvSpPr>
        <p:spPr>
          <a:xfrm>
            <a:off x="6675120" y="5138928"/>
            <a:ext cx="5029200" cy="1024128"/>
          </a:xfrm>
          <a:prstGeom prst="rect">
            <a:avLst/>
          </a:prstGeom>
          <a:noFill/>
        </p:spPr>
        <p:txBody>
          <a:bodyPr wrap="square">
            <a:spAutoFit/>
          </a:bodyPr>
          <a:lstStyle/>
          <a:p>
            <a:pPr algn="l"/>
            <a:r>
              <a:rPr sz="1200" b="0" i="1">
                <a:solidFill>
                  <a:srgbClr val="FFFFFF"/>
                </a:solidFill>
              </a:rPr>
              <a:t>"The clear water and peaceful environment made
me feel calm and happy. A boat ride on the
Sangu River — pure magic."</a:t>
            </a:r>
          </a:p>
        </p:txBody>
      </p:sp>
      <p:sp>
        <p:nvSpPr>
          <p:cNvPr id="22" name="Rectangle 21"/>
          <p:cNvSpPr/>
          <p:nvPr/>
        </p:nvSpPr>
        <p:spPr>
          <a:xfrm>
            <a:off x="0" y="6565392"/>
            <a:ext cx="12188952" cy="292608"/>
          </a:xfrm>
          <a:prstGeom prst="rect">
            <a:avLst/>
          </a:prstGeom>
          <a:solidFill>
            <a:srgbClr val="0822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TextBox 22"/>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4" name="TextBox 23"/>
          <p:cNvSpPr txBox="1"/>
          <p:nvPr/>
        </p:nvSpPr>
        <p:spPr>
          <a:xfrm>
            <a:off x="10789920" y="6592824"/>
            <a:ext cx="1280160" cy="237744"/>
          </a:xfrm>
          <a:prstGeom prst="rect">
            <a:avLst/>
          </a:prstGeom>
          <a:noFill/>
        </p:spPr>
        <p:txBody>
          <a:bodyPr wrap="square">
            <a:spAutoFit/>
          </a:bodyPr>
          <a:lstStyle/>
          <a:p>
            <a:pPr algn="r"/>
            <a:r>
              <a:rPr sz="800" b="1" i="0">
                <a:solidFill>
                  <a:srgbClr val="F9A825"/>
                </a:solidFill>
              </a:rPr>
              <a:t>4/10</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041A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4937760"/>
            <a:ext cx="12188952" cy="109728"/>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280160"/>
            <a:ext cx="11247120" cy="868680"/>
          </a:xfrm>
          <a:prstGeom prst="rect">
            <a:avLst/>
          </a:prstGeom>
          <a:noFill/>
        </p:spPr>
        <p:txBody>
          <a:bodyPr wrap="square">
            <a:spAutoFit/>
          </a:bodyPr>
          <a:lstStyle/>
          <a:p>
            <a:pPr algn="ctr"/>
            <a:r>
              <a:rPr sz="5200" b="1" i="0">
                <a:solidFill>
                  <a:srgbClr val="F9A825"/>
                </a:solidFill>
              </a:rPr>
              <a:t>Day 2</a:t>
            </a:r>
          </a:p>
        </p:txBody>
      </p:sp>
      <p:sp>
        <p:nvSpPr>
          <p:cNvPr id="5" name="TextBox 4"/>
          <p:cNvSpPr txBox="1"/>
          <p:nvPr/>
        </p:nvSpPr>
        <p:spPr>
          <a:xfrm>
            <a:off x="457200" y="2395728"/>
            <a:ext cx="11247120" cy="658368"/>
          </a:xfrm>
          <a:prstGeom prst="rect">
            <a:avLst/>
          </a:prstGeom>
          <a:noFill/>
        </p:spPr>
        <p:txBody>
          <a:bodyPr wrap="square">
            <a:spAutoFit/>
          </a:bodyPr>
          <a:lstStyle/>
          <a:p>
            <a:pPr algn="ctr"/>
            <a:r>
              <a:rPr sz="2200" b="0" i="1">
                <a:solidFill>
                  <a:srgbClr val="FFFFFF"/>
                </a:solidFill>
              </a:rPr>
              <a:t>"Remakri &amp; Nafakhum — The Waterfall Adventure"</a:t>
            </a:r>
          </a:p>
        </p:txBody>
      </p:sp>
      <p:sp>
        <p:nvSpPr>
          <p:cNvPr id="6" name="Rectangle 5"/>
          <p:cNvSpPr/>
          <p:nvPr/>
        </p:nvSpPr>
        <p:spPr>
          <a:xfrm>
            <a:off x="3657600" y="3246120"/>
            <a:ext cx="4846320" cy="54864"/>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457200" y="3429000"/>
            <a:ext cx="11247120" cy="457200"/>
          </a:xfrm>
          <a:prstGeom prst="rect">
            <a:avLst/>
          </a:prstGeom>
          <a:noFill/>
        </p:spPr>
        <p:txBody>
          <a:bodyPr wrap="square">
            <a:spAutoFit/>
          </a:bodyPr>
          <a:lstStyle/>
          <a:p>
            <a:pPr algn="ctr"/>
            <a:r>
              <a:rPr sz="1400" b="0" i="0">
                <a:solidFill>
                  <a:srgbClr val="D6EAF8"/>
                </a:solidFill>
              </a:rPr>
              <a:t>Remakri  ·  Nafakhum Waterfall  ·  December 21, 2025</a:t>
            </a:r>
          </a:p>
        </p:txBody>
      </p:sp>
      <p:sp>
        <p:nvSpPr>
          <p:cNvPr id="8" name="TextBox 7"/>
          <p:cNvSpPr txBox="1"/>
          <p:nvPr/>
        </p:nvSpPr>
        <p:spPr>
          <a:xfrm>
            <a:off x="457200" y="5074920"/>
            <a:ext cx="11247120" cy="457200"/>
          </a:xfrm>
          <a:prstGeom prst="rect">
            <a:avLst/>
          </a:prstGeom>
          <a:noFill/>
        </p:spPr>
        <p:txBody>
          <a:bodyPr wrap="square">
            <a:spAutoFit/>
          </a:bodyPr>
          <a:lstStyle/>
          <a:p>
            <a:pPr algn="ctr"/>
            <a:r>
              <a:rPr sz="1400" b="0" i="1">
                <a:solidFill>
                  <a:srgbClr val="F9A825"/>
                </a:solidFill>
              </a:rPr>
              <a:t>The most adventurous day of the entire trip.</a:t>
            </a:r>
          </a:p>
        </p:txBody>
      </p:sp>
      <p:sp>
        <p:nvSpPr>
          <p:cNvPr id="9" name="Rectangle 8"/>
          <p:cNvSpPr/>
          <p:nvPr/>
        </p:nvSpPr>
        <p:spPr>
          <a:xfrm>
            <a:off x="0" y="6565392"/>
            <a:ext cx="12188952" cy="292608"/>
          </a:xfrm>
          <a:prstGeom prst="rect">
            <a:avLst/>
          </a:prstGeom>
          <a:solidFill>
            <a:srgbClr val="0822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11" name="TextBox 10"/>
          <p:cNvSpPr txBox="1"/>
          <p:nvPr/>
        </p:nvSpPr>
        <p:spPr>
          <a:xfrm>
            <a:off x="10789920" y="6592824"/>
            <a:ext cx="1280160" cy="237744"/>
          </a:xfrm>
          <a:prstGeom prst="rect">
            <a:avLst/>
          </a:prstGeom>
          <a:noFill/>
        </p:spPr>
        <p:txBody>
          <a:bodyPr wrap="square">
            <a:spAutoFit/>
          </a:bodyPr>
          <a:lstStyle/>
          <a:p>
            <a:pPr algn="r"/>
            <a:r>
              <a:rPr sz="800" b="1" i="0">
                <a:solidFill>
                  <a:srgbClr val="F9A825"/>
                </a:solidFill>
              </a:rPr>
              <a:t>5/10</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0F4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182880"/>
          </a:xfrm>
          <a:prstGeom prst="rect">
            <a:avLst/>
          </a:prstGeom>
          <a:solidFill>
            <a:srgbClr val="007B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182880"/>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0" y="182880"/>
            <a:ext cx="12188952" cy="731520"/>
          </a:xfrm>
          <a:prstGeom prst="rect">
            <a:avLst/>
          </a:prstGeom>
          <a:solidFill>
            <a:srgbClr val="007B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365760" y="219456"/>
            <a:ext cx="9601200" cy="621792"/>
          </a:xfrm>
          <a:prstGeom prst="rect">
            <a:avLst/>
          </a:prstGeom>
          <a:noFill/>
        </p:spPr>
        <p:txBody>
          <a:bodyPr wrap="square">
            <a:spAutoFit/>
          </a:bodyPr>
          <a:lstStyle/>
          <a:p>
            <a:pPr algn="l"/>
            <a:r>
              <a:rPr sz="2200" b="1" i="0">
                <a:solidFill>
                  <a:srgbClr val="FFFFFF"/>
                </a:solidFill>
              </a:rPr>
              <a:t>Day 2 — Remakri &amp; Nafakhum Waterfall</a:t>
            </a:r>
          </a:p>
        </p:txBody>
      </p:sp>
      <p:sp>
        <p:nvSpPr>
          <p:cNvPr id="7" name="TextBox 6"/>
          <p:cNvSpPr txBox="1"/>
          <p:nvPr/>
        </p:nvSpPr>
        <p:spPr>
          <a:xfrm>
            <a:off x="10515600" y="292608"/>
            <a:ext cx="1828800" cy="438912"/>
          </a:xfrm>
          <a:prstGeom prst="rect">
            <a:avLst/>
          </a:prstGeom>
          <a:noFill/>
        </p:spPr>
        <p:txBody>
          <a:bodyPr wrap="square">
            <a:spAutoFit/>
          </a:bodyPr>
          <a:lstStyle/>
          <a:p>
            <a:pPr algn="l"/>
            <a:r>
              <a:rPr sz="1300" b="0" i="0">
                <a:solidFill>
                  <a:srgbClr val="F9A825"/>
                </a:solidFill>
              </a:rPr>
              <a:t>Dec 21</a:t>
            </a:r>
          </a:p>
        </p:txBody>
      </p:sp>
      <p:pic>
        <p:nvPicPr>
          <p:cNvPr id="8" name="Picture 7" descr="remakri.jpg"/>
          <p:cNvPicPr>
            <a:picLocks noChangeAspect="1"/>
          </p:cNvPicPr>
          <p:nvPr/>
        </p:nvPicPr>
        <p:blipFill>
          <a:blip r:embed="rId2"/>
          <a:stretch>
            <a:fillRect/>
          </a:stretch>
        </p:blipFill>
        <p:spPr>
          <a:xfrm>
            <a:off x="274320" y="1170432"/>
            <a:ext cx="5486400" cy="2651760"/>
          </a:xfrm>
          <a:prstGeom prst="rect">
            <a:avLst/>
          </a:prstGeom>
        </p:spPr>
      </p:pic>
      <p:pic>
        <p:nvPicPr>
          <p:cNvPr id="9" name="Picture 8" descr="nafakhum.jpg"/>
          <p:cNvPicPr>
            <a:picLocks noChangeAspect="1"/>
          </p:cNvPicPr>
          <p:nvPr/>
        </p:nvPicPr>
        <p:blipFill>
          <a:blip r:embed="rId3"/>
          <a:stretch>
            <a:fillRect/>
          </a:stretch>
        </p:blipFill>
        <p:spPr>
          <a:xfrm>
            <a:off x="6400800" y="1170432"/>
            <a:ext cx="5486400" cy="2651760"/>
          </a:xfrm>
          <a:prstGeom prst="rect">
            <a:avLst/>
          </a:prstGeom>
        </p:spPr>
      </p:pic>
      <p:sp>
        <p:nvSpPr>
          <p:cNvPr id="10" name="Rectangle 9"/>
          <p:cNvSpPr/>
          <p:nvPr/>
        </p:nvSpPr>
        <p:spPr>
          <a:xfrm>
            <a:off x="274320" y="3730752"/>
            <a:ext cx="5486400" cy="402336"/>
          </a:xfrm>
          <a:prstGeom prst="rect">
            <a:avLst/>
          </a:prstGeom>
          <a:solidFill>
            <a:srgbClr val="0D4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411480" y="3776472"/>
            <a:ext cx="5212080" cy="329184"/>
          </a:xfrm>
          <a:prstGeom prst="rect">
            <a:avLst/>
          </a:prstGeom>
          <a:noFill/>
        </p:spPr>
        <p:txBody>
          <a:bodyPr wrap="square">
            <a:spAutoFit/>
          </a:bodyPr>
          <a:lstStyle/>
          <a:p>
            <a:pPr algn="l"/>
            <a:r>
              <a:rPr sz="1300" b="1" i="0">
                <a:solidFill>
                  <a:srgbClr val="FFFFFF"/>
                </a:solidFill>
              </a:rPr>
              <a:t>🚤  Journey to Remakri by Boat</a:t>
            </a:r>
          </a:p>
        </p:txBody>
      </p:sp>
      <p:sp>
        <p:nvSpPr>
          <p:cNvPr id="12" name="Rectangle 11"/>
          <p:cNvSpPr/>
          <p:nvPr/>
        </p:nvSpPr>
        <p:spPr>
          <a:xfrm>
            <a:off x="6400800" y="3730752"/>
            <a:ext cx="5486400" cy="402336"/>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6537960" y="3776472"/>
            <a:ext cx="5212080" cy="329184"/>
          </a:xfrm>
          <a:prstGeom prst="rect">
            <a:avLst/>
          </a:prstGeom>
          <a:noFill/>
        </p:spPr>
        <p:txBody>
          <a:bodyPr wrap="square">
            <a:spAutoFit/>
          </a:bodyPr>
          <a:lstStyle/>
          <a:p>
            <a:pPr algn="l"/>
            <a:r>
              <a:rPr sz="1300" b="1" i="0">
                <a:solidFill>
                  <a:srgbClr val="FFFFFF"/>
                </a:solidFill>
              </a:rPr>
              <a:t>💧  Nafakhum Waterfall</a:t>
            </a:r>
          </a:p>
        </p:txBody>
      </p:sp>
      <p:sp>
        <p:nvSpPr>
          <p:cNvPr id="14" name="Rectangle 13"/>
          <p:cNvSpPr/>
          <p:nvPr/>
        </p:nvSpPr>
        <p:spPr>
          <a:xfrm>
            <a:off x="274320" y="4279392"/>
            <a:ext cx="5486400" cy="1938528"/>
          </a:xfrm>
          <a:prstGeom prst="rect">
            <a:avLst/>
          </a:prstGeom>
          <a:solidFill>
            <a:srgbClr val="0D4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411480" y="4370832"/>
            <a:ext cx="5212080" cy="1828800"/>
          </a:xfrm>
          <a:prstGeom prst="rect">
            <a:avLst/>
          </a:prstGeom>
          <a:noFill/>
        </p:spPr>
        <p:txBody>
          <a:bodyPr wrap="square">
            <a:spAutoFit/>
          </a:bodyPr>
          <a:lstStyle/>
          <a:p>
            <a:pPr algn="l"/>
            <a:r>
              <a:rPr sz="1200" b="0" i="0">
                <a:solidFill>
                  <a:srgbClr val="FFFFFF"/>
                </a:solidFill>
              </a:rPr>
              <a:t>⏰ 6:00 AM — Woke up early
⏰ 7:00 AM — Departed by boat
The journey was challenging but full of
natural beauty — green hills, clear water.
⏰ 11:30 AM — Arrived at Remakri</a:t>
            </a:r>
          </a:p>
        </p:txBody>
      </p:sp>
      <p:sp>
        <p:nvSpPr>
          <p:cNvPr id="16" name="Rectangle 15"/>
          <p:cNvSpPr/>
          <p:nvPr/>
        </p:nvSpPr>
        <p:spPr>
          <a:xfrm>
            <a:off x="6400800" y="4279392"/>
            <a:ext cx="5486400" cy="1938528"/>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TextBox 16"/>
          <p:cNvSpPr txBox="1"/>
          <p:nvPr/>
        </p:nvSpPr>
        <p:spPr>
          <a:xfrm>
            <a:off x="6537960" y="4370832"/>
            <a:ext cx="5212080" cy="1828800"/>
          </a:xfrm>
          <a:prstGeom prst="rect">
            <a:avLst/>
          </a:prstGeom>
          <a:noFill/>
        </p:spPr>
        <p:txBody>
          <a:bodyPr wrap="square">
            <a:spAutoFit/>
          </a:bodyPr>
          <a:lstStyle/>
          <a:p>
            <a:pPr algn="l"/>
            <a:r>
              <a:rPr sz="1200" b="0" i="0">
                <a:solidFill>
                  <a:srgbClr val="FFFFFF"/>
                </a:solidFill>
              </a:rPr>
              <a:t>⏰ 12:30 PM — Trekked to Nafakhum
The path was difficult but beautiful.
⏰ 2:00 PM — Reached the waterfall!
"The waterfall was powerful and breathtaking.
The sound of water left me speechless!"</a:t>
            </a:r>
          </a:p>
        </p:txBody>
      </p:sp>
      <p:sp>
        <p:nvSpPr>
          <p:cNvPr id="18" name="Rectangle 17"/>
          <p:cNvSpPr/>
          <p:nvPr/>
        </p:nvSpPr>
        <p:spPr>
          <a:xfrm>
            <a:off x="0" y="6565392"/>
            <a:ext cx="12188952" cy="292608"/>
          </a:xfrm>
          <a:prstGeom prst="rect">
            <a:avLst/>
          </a:prstGeom>
          <a:solidFill>
            <a:srgbClr val="0822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0" name="TextBox 19"/>
          <p:cNvSpPr txBox="1"/>
          <p:nvPr/>
        </p:nvSpPr>
        <p:spPr>
          <a:xfrm>
            <a:off x="10789920" y="6592824"/>
            <a:ext cx="1280160" cy="237744"/>
          </a:xfrm>
          <a:prstGeom prst="rect">
            <a:avLst/>
          </a:prstGeom>
          <a:noFill/>
        </p:spPr>
        <p:txBody>
          <a:bodyPr wrap="square">
            <a:spAutoFit/>
          </a:bodyPr>
          <a:lstStyle/>
          <a:p>
            <a:pPr algn="r"/>
            <a:r>
              <a:rPr sz="800" b="1" i="0">
                <a:solidFill>
                  <a:srgbClr val="F9A825"/>
                </a:solidFill>
              </a:rPr>
              <a:t>6/10</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0F4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182880"/>
          </a:xfrm>
          <a:prstGeom prst="rect">
            <a:avLst/>
          </a:prstGeom>
          <a:solidFill>
            <a:srgbClr val="E65C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182880"/>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0" y="182880"/>
            <a:ext cx="12188952" cy="731520"/>
          </a:xfrm>
          <a:prstGeom prst="rect">
            <a:avLst/>
          </a:prstGeom>
          <a:solidFill>
            <a:srgbClr val="E65C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365760" y="219456"/>
            <a:ext cx="9601200" cy="621792"/>
          </a:xfrm>
          <a:prstGeom prst="rect">
            <a:avLst/>
          </a:prstGeom>
          <a:noFill/>
        </p:spPr>
        <p:txBody>
          <a:bodyPr wrap="square">
            <a:spAutoFit/>
          </a:bodyPr>
          <a:lstStyle/>
          <a:p>
            <a:pPr algn="l"/>
            <a:r>
              <a:rPr sz="2200" b="1" i="0">
                <a:solidFill>
                  <a:srgbClr val="FFFFFF"/>
                </a:solidFill>
              </a:rPr>
              <a:t>Day 3 — Hills, Viewpoints &amp; Return Home</a:t>
            </a:r>
          </a:p>
        </p:txBody>
      </p:sp>
      <p:sp>
        <p:nvSpPr>
          <p:cNvPr id="7" name="TextBox 6"/>
          <p:cNvSpPr txBox="1"/>
          <p:nvPr/>
        </p:nvSpPr>
        <p:spPr>
          <a:xfrm>
            <a:off x="10515600" y="292608"/>
            <a:ext cx="1828800" cy="438912"/>
          </a:xfrm>
          <a:prstGeom prst="rect">
            <a:avLst/>
          </a:prstGeom>
          <a:noFill/>
        </p:spPr>
        <p:txBody>
          <a:bodyPr wrap="square">
            <a:spAutoFit/>
          </a:bodyPr>
          <a:lstStyle/>
          <a:p>
            <a:pPr algn="l"/>
            <a:r>
              <a:rPr sz="1300" b="0" i="0">
                <a:solidFill>
                  <a:srgbClr val="FFFFFF"/>
                </a:solidFill>
              </a:rPr>
              <a:t>Dec 22</a:t>
            </a:r>
          </a:p>
        </p:txBody>
      </p:sp>
      <p:pic>
        <p:nvPicPr>
          <p:cNvPr id="8" name="Picture 7" descr="bandarban_hills.jpg"/>
          <p:cNvPicPr>
            <a:picLocks noChangeAspect="1"/>
          </p:cNvPicPr>
          <p:nvPr/>
        </p:nvPicPr>
        <p:blipFill>
          <a:blip r:embed="rId2"/>
          <a:stretch>
            <a:fillRect/>
          </a:stretch>
        </p:blipFill>
        <p:spPr>
          <a:xfrm>
            <a:off x="274320" y="1170432"/>
            <a:ext cx="5486400" cy="5047488"/>
          </a:xfrm>
          <a:prstGeom prst="rect">
            <a:avLst/>
          </a:prstGeom>
        </p:spPr>
      </p:pic>
      <p:sp>
        <p:nvSpPr>
          <p:cNvPr id="9" name="Rectangle 8"/>
          <p:cNvSpPr/>
          <p:nvPr/>
        </p:nvSpPr>
        <p:spPr>
          <a:xfrm>
            <a:off x="6035040" y="1170432"/>
            <a:ext cx="5852160" cy="50474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6217920" y="1316736"/>
            <a:ext cx="5486400" cy="402336"/>
          </a:xfrm>
          <a:prstGeom prst="rect">
            <a:avLst/>
          </a:prstGeom>
          <a:noFill/>
        </p:spPr>
        <p:txBody>
          <a:bodyPr wrap="square">
            <a:spAutoFit/>
          </a:bodyPr>
          <a:lstStyle/>
          <a:p>
            <a:pPr algn="l"/>
            <a:r>
              <a:rPr sz="1600" b="1" i="0">
                <a:solidFill>
                  <a:srgbClr val="E65C1E"/>
                </a:solidFill>
              </a:rPr>
              <a:t>🏔️  The Last Morning in Thanchi</a:t>
            </a:r>
          </a:p>
        </p:txBody>
      </p:sp>
      <p:sp>
        <p:nvSpPr>
          <p:cNvPr id="11" name="Rectangle 10"/>
          <p:cNvSpPr/>
          <p:nvPr/>
        </p:nvSpPr>
        <p:spPr>
          <a:xfrm>
            <a:off x="6217920" y="1810512"/>
            <a:ext cx="5029200" cy="45720"/>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6217920" y="1920240"/>
            <a:ext cx="5303520" cy="329184"/>
          </a:xfrm>
          <a:prstGeom prst="rect">
            <a:avLst/>
          </a:prstGeom>
          <a:noFill/>
        </p:spPr>
        <p:txBody>
          <a:bodyPr wrap="square">
            <a:spAutoFit/>
          </a:bodyPr>
          <a:lstStyle/>
          <a:p>
            <a:pPr algn="l"/>
            <a:r>
              <a:rPr sz="1200" b="1" i="0">
                <a:solidFill>
                  <a:srgbClr val="E65C1E"/>
                </a:solidFill>
              </a:rPr>
              <a:t>⏰ 7:30 AM — Woke up peacefully</a:t>
            </a:r>
          </a:p>
        </p:txBody>
      </p:sp>
      <p:sp>
        <p:nvSpPr>
          <p:cNvPr id="13" name="TextBox 12"/>
          <p:cNvSpPr txBox="1"/>
          <p:nvPr/>
        </p:nvSpPr>
        <p:spPr>
          <a:xfrm>
            <a:off x="6217920" y="2286000"/>
            <a:ext cx="5303520" cy="475488"/>
          </a:xfrm>
          <a:prstGeom prst="rect">
            <a:avLst/>
          </a:prstGeom>
          <a:noFill/>
        </p:spPr>
        <p:txBody>
          <a:bodyPr wrap="square">
            <a:spAutoFit/>
          </a:bodyPr>
          <a:lstStyle/>
          <a:p>
            <a:pPr algn="l"/>
            <a:r>
              <a:rPr sz="1200" b="0" i="1">
                <a:solidFill>
                  <a:srgbClr val="1A252F"/>
                </a:solidFill>
              </a:rPr>
              <a:t>The fresh air and quiet environment made
me feel completely relaxed and refreshed.</a:t>
            </a:r>
          </a:p>
        </p:txBody>
      </p:sp>
      <p:sp>
        <p:nvSpPr>
          <p:cNvPr id="14" name="TextBox 13"/>
          <p:cNvSpPr txBox="1"/>
          <p:nvPr/>
        </p:nvSpPr>
        <p:spPr>
          <a:xfrm>
            <a:off x="6217920" y="2834640"/>
            <a:ext cx="5303520" cy="329184"/>
          </a:xfrm>
          <a:prstGeom prst="rect">
            <a:avLst/>
          </a:prstGeom>
          <a:noFill/>
        </p:spPr>
        <p:txBody>
          <a:bodyPr wrap="square">
            <a:spAutoFit/>
          </a:bodyPr>
          <a:lstStyle/>
          <a:p>
            <a:pPr algn="l"/>
            <a:r>
              <a:rPr sz="1200" b="1" i="0">
                <a:solidFill>
                  <a:srgbClr val="E65C1E"/>
                </a:solidFill>
              </a:rPr>
              <a:t>⏰ 9:00 AM — Visited nearby hills</a:t>
            </a:r>
          </a:p>
        </p:txBody>
      </p:sp>
      <p:sp>
        <p:nvSpPr>
          <p:cNvPr id="15" name="TextBox 14"/>
          <p:cNvSpPr txBox="1"/>
          <p:nvPr/>
        </p:nvSpPr>
        <p:spPr>
          <a:xfrm>
            <a:off x="6217920" y="3200400"/>
            <a:ext cx="5303520" cy="475488"/>
          </a:xfrm>
          <a:prstGeom prst="rect">
            <a:avLst/>
          </a:prstGeom>
          <a:noFill/>
        </p:spPr>
        <p:txBody>
          <a:bodyPr wrap="square">
            <a:spAutoFit/>
          </a:bodyPr>
          <a:lstStyle/>
          <a:p>
            <a:pPr algn="l"/>
            <a:r>
              <a:rPr sz="1200" b="0" i="1">
                <a:solidFill>
                  <a:srgbClr val="1A252F"/>
                </a:solidFill>
              </a:rPr>
              <a:t>The scenic beauty was amazing. I took many
photos — a perfect last day in Thanchi.</a:t>
            </a:r>
          </a:p>
        </p:txBody>
      </p:sp>
      <p:sp>
        <p:nvSpPr>
          <p:cNvPr id="16" name="TextBox 15"/>
          <p:cNvSpPr txBox="1"/>
          <p:nvPr/>
        </p:nvSpPr>
        <p:spPr>
          <a:xfrm>
            <a:off x="6217920" y="3749039"/>
            <a:ext cx="5303520" cy="329184"/>
          </a:xfrm>
          <a:prstGeom prst="rect">
            <a:avLst/>
          </a:prstGeom>
          <a:noFill/>
        </p:spPr>
        <p:txBody>
          <a:bodyPr wrap="square">
            <a:spAutoFit/>
          </a:bodyPr>
          <a:lstStyle/>
          <a:p>
            <a:pPr algn="l"/>
            <a:r>
              <a:rPr sz="1200" b="1" i="0">
                <a:solidFill>
                  <a:srgbClr val="E65C1E"/>
                </a:solidFill>
              </a:rPr>
              <a:t>⏰ 12:30 PM — Packed bags &amp; prepared to leave</a:t>
            </a:r>
          </a:p>
        </p:txBody>
      </p:sp>
      <p:sp>
        <p:nvSpPr>
          <p:cNvPr id="17" name="TextBox 16"/>
          <p:cNvSpPr txBox="1"/>
          <p:nvPr/>
        </p:nvSpPr>
        <p:spPr>
          <a:xfrm>
            <a:off x="6217920" y="4114800"/>
            <a:ext cx="5303520" cy="475488"/>
          </a:xfrm>
          <a:prstGeom prst="rect">
            <a:avLst/>
          </a:prstGeom>
          <a:noFill/>
        </p:spPr>
        <p:txBody>
          <a:bodyPr wrap="square">
            <a:spAutoFit/>
          </a:bodyPr>
          <a:lstStyle/>
          <a:p>
            <a:pPr algn="l"/>
            <a:r>
              <a:rPr sz="1200" b="0" i="1">
                <a:solidFill>
                  <a:srgbClr val="1A252F"/>
                </a:solidFill>
              </a:rPr>
              <a:t>Although I felt a bit sad to leave, I was happy
with all the beautiful memories I had made.</a:t>
            </a:r>
          </a:p>
        </p:txBody>
      </p:sp>
      <p:sp>
        <p:nvSpPr>
          <p:cNvPr id="18" name="TextBox 17"/>
          <p:cNvSpPr txBox="1"/>
          <p:nvPr/>
        </p:nvSpPr>
        <p:spPr>
          <a:xfrm>
            <a:off x="6217920" y="4663440"/>
            <a:ext cx="5303520" cy="329184"/>
          </a:xfrm>
          <a:prstGeom prst="rect">
            <a:avLst/>
          </a:prstGeom>
          <a:noFill/>
        </p:spPr>
        <p:txBody>
          <a:bodyPr wrap="square">
            <a:spAutoFit/>
          </a:bodyPr>
          <a:lstStyle/>
          <a:p>
            <a:pPr algn="l"/>
            <a:r>
              <a:rPr sz="1200" b="1" i="0">
                <a:solidFill>
                  <a:srgbClr val="E65C1E"/>
                </a:solidFill>
              </a:rPr>
              <a:t>⏰ 1:30 PM — Started return journey to Feni 🚌</a:t>
            </a:r>
          </a:p>
        </p:txBody>
      </p:sp>
      <p:sp>
        <p:nvSpPr>
          <p:cNvPr id="19" name="Rectangle 18"/>
          <p:cNvSpPr/>
          <p:nvPr/>
        </p:nvSpPr>
        <p:spPr>
          <a:xfrm>
            <a:off x="6217920" y="5138928"/>
            <a:ext cx="5303520" cy="1078992"/>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6400800" y="5230368"/>
            <a:ext cx="5029200" cy="914400"/>
          </a:xfrm>
          <a:prstGeom prst="rect">
            <a:avLst/>
          </a:prstGeom>
          <a:noFill/>
        </p:spPr>
        <p:txBody>
          <a:bodyPr wrap="square">
            <a:spAutoFit/>
          </a:bodyPr>
          <a:lstStyle/>
          <a:p>
            <a:pPr algn="l"/>
            <a:r>
              <a:rPr sz="1300" b="0" i="1">
                <a:solidFill>
                  <a:srgbClr val="FFFFFF"/>
                </a:solidFill>
              </a:rPr>
              <a:t>"I will always remember this trip and
hope to visit Thanchi again in the future."</a:t>
            </a:r>
          </a:p>
        </p:txBody>
      </p:sp>
      <p:sp>
        <p:nvSpPr>
          <p:cNvPr id="21" name="Rectangle 20"/>
          <p:cNvSpPr/>
          <p:nvPr/>
        </p:nvSpPr>
        <p:spPr>
          <a:xfrm>
            <a:off x="0" y="6565392"/>
            <a:ext cx="12188952" cy="292608"/>
          </a:xfrm>
          <a:prstGeom prst="rect">
            <a:avLst/>
          </a:prstGeom>
          <a:solidFill>
            <a:srgbClr val="0822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TextBox 21"/>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3" name="TextBox 22"/>
          <p:cNvSpPr txBox="1"/>
          <p:nvPr/>
        </p:nvSpPr>
        <p:spPr>
          <a:xfrm>
            <a:off x="10789920" y="6592824"/>
            <a:ext cx="1280160" cy="237744"/>
          </a:xfrm>
          <a:prstGeom prst="rect">
            <a:avLst/>
          </a:prstGeom>
          <a:noFill/>
        </p:spPr>
        <p:txBody>
          <a:bodyPr wrap="square">
            <a:spAutoFit/>
          </a:bodyPr>
          <a:lstStyle/>
          <a:p>
            <a:pPr algn="r"/>
            <a:r>
              <a:rPr sz="800" b="1" i="0">
                <a:solidFill>
                  <a:srgbClr val="F9A825"/>
                </a:solidFill>
              </a:rPr>
              <a:t>7/10</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0F4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182880"/>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182880"/>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0" y="182880"/>
            <a:ext cx="12188952" cy="731520"/>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365760" y="219456"/>
            <a:ext cx="10972800" cy="621792"/>
          </a:xfrm>
          <a:prstGeom prst="rect">
            <a:avLst/>
          </a:prstGeom>
          <a:noFill/>
        </p:spPr>
        <p:txBody>
          <a:bodyPr wrap="square">
            <a:spAutoFit/>
          </a:bodyPr>
          <a:lstStyle/>
          <a:p>
            <a:pPr algn="l"/>
            <a:r>
              <a:rPr sz="2600" b="1" i="0">
                <a:solidFill>
                  <a:srgbClr val="FFFFFF"/>
                </a:solidFill>
              </a:rPr>
              <a:t>What I Learned</a:t>
            </a:r>
          </a:p>
        </p:txBody>
      </p:sp>
      <p:sp>
        <p:nvSpPr>
          <p:cNvPr id="7" name="Rectangle 6"/>
          <p:cNvSpPr/>
          <p:nvPr/>
        </p:nvSpPr>
        <p:spPr>
          <a:xfrm>
            <a:off x="914400" y="1170432"/>
            <a:ext cx="10332720" cy="804672"/>
          </a:xfrm>
          <a:prstGeom prst="rect">
            <a:avLst/>
          </a:prstGeom>
          <a:solidFill>
            <a:srgbClr val="0414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1097280" y="1234440"/>
            <a:ext cx="9966960" cy="685800"/>
          </a:xfrm>
          <a:prstGeom prst="rect">
            <a:avLst/>
          </a:prstGeom>
          <a:noFill/>
        </p:spPr>
        <p:txBody>
          <a:bodyPr wrap="square">
            <a:spAutoFit/>
          </a:bodyPr>
          <a:lstStyle/>
          <a:p>
            <a:pPr algn="ctr"/>
            <a:r>
              <a:rPr sz="1300" b="0" i="1">
                <a:solidFill>
                  <a:srgbClr val="F9A825"/>
                </a:solidFill>
              </a:rPr>
              <a:t>"I went to Thanchi looking for an adventure. I came back with something more — a clearer head and a deeper appreciation for simple things."</a:t>
            </a:r>
          </a:p>
        </p:txBody>
      </p:sp>
      <p:sp>
        <p:nvSpPr>
          <p:cNvPr id="9" name="Rectangle 8"/>
          <p:cNvSpPr/>
          <p:nvPr/>
        </p:nvSpPr>
        <p:spPr>
          <a:xfrm>
            <a:off x="914400" y="2176272"/>
            <a:ext cx="658368" cy="804672"/>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1005840" y="2295144"/>
            <a:ext cx="475488" cy="457200"/>
          </a:xfrm>
          <a:prstGeom prst="rect">
            <a:avLst/>
          </a:prstGeom>
          <a:noFill/>
        </p:spPr>
        <p:txBody>
          <a:bodyPr wrap="square">
            <a:spAutoFit/>
          </a:bodyPr>
          <a:lstStyle/>
          <a:p>
            <a:pPr algn="ctr"/>
            <a:r>
              <a:rPr sz="2000" b="0" i="0">
                <a:solidFill>
                  <a:srgbClr val="FFFFFF"/>
                </a:solidFill>
              </a:rPr>
              <a:t>🏔️</a:t>
            </a:r>
          </a:p>
        </p:txBody>
      </p:sp>
      <p:sp>
        <p:nvSpPr>
          <p:cNvPr id="11" name="TextBox 10"/>
          <p:cNvSpPr txBox="1"/>
          <p:nvPr/>
        </p:nvSpPr>
        <p:spPr>
          <a:xfrm>
            <a:off x="1709928" y="2212848"/>
            <a:ext cx="9418320" cy="329184"/>
          </a:xfrm>
          <a:prstGeom prst="rect">
            <a:avLst/>
          </a:prstGeom>
          <a:noFill/>
        </p:spPr>
        <p:txBody>
          <a:bodyPr wrap="square">
            <a:spAutoFit/>
          </a:bodyPr>
          <a:lstStyle/>
          <a:p>
            <a:pPr algn="l"/>
            <a:r>
              <a:rPr sz="1400" b="1" i="0">
                <a:solidFill>
                  <a:srgbClr val="1A472A"/>
                </a:solidFill>
              </a:rPr>
              <a:t>Nature does something to you that no city can</a:t>
            </a:r>
          </a:p>
        </p:txBody>
      </p:sp>
      <p:sp>
        <p:nvSpPr>
          <p:cNvPr id="12" name="TextBox 11"/>
          <p:cNvSpPr txBox="1"/>
          <p:nvPr/>
        </p:nvSpPr>
        <p:spPr>
          <a:xfrm>
            <a:off x="1709928" y="2596896"/>
            <a:ext cx="9418320" cy="530352"/>
          </a:xfrm>
          <a:prstGeom prst="rect">
            <a:avLst/>
          </a:prstGeom>
          <a:noFill/>
        </p:spPr>
        <p:txBody>
          <a:bodyPr wrap="square">
            <a:spAutoFit/>
          </a:bodyPr>
          <a:lstStyle/>
          <a:p>
            <a:pPr algn="l"/>
            <a:r>
              <a:rPr sz="1200" b="0" i="0">
                <a:solidFill>
                  <a:srgbClr val="1A252F"/>
                </a:solidFill>
              </a:rPr>
              <a:t>I did not expect the hills and the river to affect me so much. But standing by the Sangu in the evening, I felt more at peace than I had in a very long time.</a:t>
            </a:r>
          </a:p>
        </p:txBody>
      </p:sp>
      <p:sp>
        <p:nvSpPr>
          <p:cNvPr id="13" name="Rectangle 12"/>
          <p:cNvSpPr/>
          <p:nvPr/>
        </p:nvSpPr>
        <p:spPr>
          <a:xfrm>
            <a:off x="914400" y="3291839"/>
            <a:ext cx="658368" cy="804672"/>
          </a:xfrm>
          <a:prstGeom prst="rect">
            <a:avLst/>
          </a:prstGeom>
          <a:solidFill>
            <a:srgbClr val="007B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1005840" y="3410711"/>
            <a:ext cx="475488" cy="457200"/>
          </a:xfrm>
          <a:prstGeom prst="rect">
            <a:avLst/>
          </a:prstGeom>
          <a:noFill/>
        </p:spPr>
        <p:txBody>
          <a:bodyPr wrap="square">
            <a:spAutoFit/>
          </a:bodyPr>
          <a:lstStyle/>
          <a:p>
            <a:pPr algn="ctr"/>
            <a:r>
              <a:rPr sz="2000" b="0" i="0">
                <a:solidFill>
                  <a:srgbClr val="FFFFFF"/>
                </a:solidFill>
              </a:rPr>
              <a:t>💪</a:t>
            </a:r>
          </a:p>
        </p:txBody>
      </p:sp>
      <p:sp>
        <p:nvSpPr>
          <p:cNvPr id="15" name="TextBox 14"/>
          <p:cNvSpPr txBox="1"/>
          <p:nvPr/>
        </p:nvSpPr>
        <p:spPr>
          <a:xfrm>
            <a:off x="1709928" y="3328415"/>
            <a:ext cx="9418320" cy="329184"/>
          </a:xfrm>
          <a:prstGeom prst="rect">
            <a:avLst/>
          </a:prstGeom>
          <a:noFill/>
        </p:spPr>
        <p:txBody>
          <a:bodyPr wrap="square">
            <a:spAutoFit/>
          </a:bodyPr>
          <a:lstStyle/>
          <a:p>
            <a:pPr algn="l"/>
            <a:r>
              <a:rPr sz="1400" b="1" i="0">
                <a:solidFill>
                  <a:srgbClr val="007B6E"/>
                </a:solidFill>
              </a:rPr>
              <a:t>Hard paths lead to the best views</a:t>
            </a:r>
          </a:p>
        </p:txBody>
      </p:sp>
      <p:sp>
        <p:nvSpPr>
          <p:cNvPr id="16" name="TextBox 15"/>
          <p:cNvSpPr txBox="1"/>
          <p:nvPr/>
        </p:nvSpPr>
        <p:spPr>
          <a:xfrm>
            <a:off x="1709928" y="3712463"/>
            <a:ext cx="9418320" cy="530352"/>
          </a:xfrm>
          <a:prstGeom prst="rect">
            <a:avLst/>
          </a:prstGeom>
          <a:noFill/>
        </p:spPr>
        <p:txBody>
          <a:bodyPr wrap="square">
            <a:spAutoFit/>
          </a:bodyPr>
          <a:lstStyle/>
          <a:p>
            <a:pPr algn="l"/>
            <a:r>
              <a:rPr sz="1200" b="0" i="0">
                <a:solidFill>
                  <a:srgbClr val="1A252F"/>
                </a:solidFill>
              </a:rPr>
              <a:t>The trek to Nafakhum was not easy. My legs hurt and the path was steep. But when I heard that waterfall, none of that mattered. It was worth every step.</a:t>
            </a:r>
          </a:p>
        </p:txBody>
      </p:sp>
      <p:sp>
        <p:nvSpPr>
          <p:cNvPr id="17" name="Rectangle 16"/>
          <p:cNvSpPr/>
          <p:nvPr/>
        </p:nvSpPr>
        <p:spPr>
          <a:xfrm>
            <a:off x="914400" y="4407407"/>
            <a:ext cx="658368" cy="804672"/>
          </a:xfrm>
          <a:prstGeom prst="rect">
            <a:avLst/>
          </a:prstGeom>
          <a:solidFill>
            <a:srgbClr val="E65C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8" name="TextBox 17"/>
          <p:cNvSpPr txBox="1"/>
          <p:nvPr/>
        </p:nvSpPr>
        <p:spPr>
          <a:xfrm>
            <a:off x="1005840" y="4526279"/>
            <a:ext cx="475488" cy="457200"/>
          </a:xfrm>
          <a:prstGeom prst="rect">
            <a:avLst/>
          </a:prstGeom>
          <a:noFill/>
        </p:spPr>
        <p:txBody>
          <a:bodyPr wrap="square">
            <a:spAutoFit/>
          </a:bodyPr>
          <a:lstStyle/>
          <a:p>
            <a:pPr algn="ctr"/>
            <a:r>
              <a:rPr sz="2000" b="0" i="0">
                <a:solidFill>
                  <a:srgbClr val="FFFFFF"/>
                </a:solidFill>
              </a:rPr>
              <a:t>📸</a:t>
            </a:r>
          </a:p>
        </p:txBody>
      </p:sp>
      <p:sp>
        <p:nvSpPr>
          <p:cNvPr id="19" name="TextBox 18"/>
          <p:cNvSpPr txBox="1"/>
          <p:nvPr/>
        </p:nvSpPr>
        <p:spPr>
          <a:xfrm>
            <a:off x="1709928" y="4443983"/>
            <a:ext cx="9418320" cy="329184"/>
          </a:xfrm>
          <a:prstGeom prst="rect">
            <a:avLst/>
          </a:prstGeom>
          <a:noFill/>
        </p:spPr>
        <p:txBody>
          <a:bodyPr wrap="square">
            <a:spAutoFit/>
          </a:bodyPr>
          <a:lstStyle/>
          <a:p>
            <a:pPr algn="l"/>
            <a:r>
              <a:rPr sz="1400" b="1" i="0">
                <a:solidFill>
                  <a:srgbClr val="E65C1E"/>
                </a:solidFill>
              </a:rPr>
              <a:t>Some moments deserve to be remembered</a:t>
            </a:r>
          </a:p>
        </p:txBody>
      </p:sp>
      <p:sp>
        <p:nvSpPr>
          <p:cNvPr id="20" name="TextBox 19"/>
          <p:cNvSpPr txBox="1"/>
          <p:nvPr/>
        </p:nvSpPr>
        <p:spPr>
          <a:xfrm>
            <a:off x="1709928" y="4828031"/>
            <a:ext cx="9418320" cy="530352"/>
          </a:xfrm>
          <a:prstGeom prst="rect">
            <a:avLst/>
          </a:prstGeom>
          <a:noFill/>
        </p:spPr>
        <p:txBody>
          <a:bodyPr wrap="square">
            <a:spAutoFit/>
          </a:bodyPr>
          <a:lstStyle/>
          <a:p>
            <a:pPr algn="l"/>
            <a:r>
              <a:rPr sz="1200" b="0" i="0">
                <a:solidFill>
                  <a:srgbClr val="1A252F"/>
                </a:solidFill>
              </a:rPr>
              <a:t>I rarely stop to appreciate where I am. This trip forced me to slow down, look around, and actually feel the place I was in. I want to do that more.</a:t>
            </a:r>
          </a:p>
        </p:txBody>
      </p:sp>
      <p:sp>
        <p:nvSpPr>
          <p:cNvPr id="21" name="Rectangle 20"/>
          <p:cNvSpPr/>
          <p:nvPr/>
        </p:nvSpPr>
        <p:spPr>
          <a:xfrm>
            <a:off x="0" y="6565392"/>
            <a:ext cx="12188952" cy="292608"/>
          </a:xfrm>
          <a:prstGeom prst="rect">
            <a:avLst/>
          </a:prstGeom>
          <a:solidFill>
            <a:srgbClr val="0822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TextBox 21"/>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3" name="TextBox 22"/>
          <p:cNvSpPr txBox="1"/>
          <p:nvPr/>
        </p:nvSpPr>
        <p:spPr>
          <a:xfrm>
            <a:off x="10789920" y="6592824"/>
            <a:ext cx="1280160" cy="237744"/>
          </a:xfrm>
          <a:prstGeom prst="rect">
            <a:avLst/>
          </a:prstGeom>
          <a:noFill/>
        </p:spPr>
        <p:txBody>
          <a:bodyPr wrap="square">
            <a:spAutoFit/>
          </a:bodyPr>
          <a:lstStyle/>
          <a:p>
            <a:pPr algn="r"/>
            <a:r>
              <a:rPr sz="800" b="1" i="0">
                <a:solidFill>
                  <a:srgbClr val="F9A825"/>
                </a:solidFill>
              </a:rPr>
              <a:t>8/10</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nafakhum.jpg"/>
          <p:cNvPicPr>
            <a:picLocks noChangeAspect="1"/>
          </p:cNvPicPr>
          <p:nvPr/>
        </p:nvPicPr>
        <p:blipFill>
          <a:blip r:embed="rId2"/>
          <a:stretch>
            <a:fillRect/>
          </a:stretch>
        </p:blipFill>
        <p:spPr>
          <a:xfrm>
            <a:off x="0" y="0"/>
            <a:ext cx="12188952" cy="6858000"/>
          </a:xfrm>
          <a:prstGeom prst="rect">
            <a:avLst/>
          </a:prstGeom>
        </p:spPr>
      </p:pic>
      <p:sp>
        <p:nvSpPr>
          <p:cNvPr id="3" name="Rectangle 2"/>
          <p:cNvSpPr/>
          <p:nvPr/>
        </p:nvSpPr>
        <p:spPr>
          <a:xfrm>
            <a:off x="0" y="0"/>
            <a:ext cx="12188952" cy="6858000"/>
          </a:xfrm>
          <a:prstGeom prst="rect">
            <a:avLst/>
          </a:prstGeom>
          <a:solidFill>
            <a:srgbClr val="0414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0" y="4937760"/>
            <a:ext cx="12188952" cy="1600200"/>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0" y="4846320"/>
            <a:ext cx="12188952" cy="109728"/>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57200" y="411480"/>
            <a:ext cx="11247120" cy="713232"/>
          </a:xfrm>
          <a:prstGeom prst="rect">
            <a:avLst/>
          </a:prstGeom>
          <a:noFill/>
        </p:spPr>
        <p:txBody>
          <a:bodyPr wrap="square">
            <a:spAutoFit/>
          </a:bodyPr>
          <a:lstStyle/>
          <a:p>
            <a:pPr algn="ctr"/>
            <a:r>
              <a:rPr sz="3400" b="1" i="0">
                <a:solidFill>
                  <a:srgbClr val="F9A825"/>
                </a:solidFill>
              </a:rPr>
              <a:t>Conclusion</a:t>
            </a:r>
          </a:p>
        </p:txBody>
      </p:sp>
      <p:sp>
        <p:nvSpPr>
          <p:cNvPr id="7" name="Rectangle 6"/>
          <p:cNvSpPr/>
          <p:nvPr/>
        </p:nvSpPr>
        <p:spPr>
          <a:xfrm>
            <a:off x="3200400" y="1234440"/>
            <a:ext cx="5760720" cy="54864"/>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1371600" y="1463040"/>
            <a:ext cx="9418320" cy="3291840"/>
          </a:xfrm>
          <a:prstGeom prst="rect">
            <a:avLst/>
          </a:prstGeom>
          <a:noFill/>
        </p:spPr>
        <p:txBody>
          <a:bodyPr wrap="square">
            <a:spAutoFit/>
          </a:bodyPr>
          <a:lstStyle/>
          <a:p>
            <a:pPr algn="ctr"/>
            <a:r>
              <a:rPr sz="1600" b="0" i="1">
                <a:solidFill>
                  <a:srgbClr val="FFFFFF"/>
                </a:solidFill>
              </a:rPr>
              <a:t>"This 3-day trip to Thanchi was one of the best experiences of my life.
Each day was full of adventure, natural beauty, and peaceful moments.
It helped me relax and enjoy life away from the busy city.
I will always remember this trip and hope to visit Thanchi again in the future."</a:t>
            </a:r>
          </a:p>
        </p:txBody>
      </p:sp>
      <p:sp>
        <p:nvSpPr>
          <p:cNvPr id="9" name="TextBox 8"/>
          <p:cNvSpPr txBox="1"/>
          <p:nvPr/>
        </p:nvSpPr>
        <p:spPr>
          <a:xfrm>
            <a:off x="365760" y="5029200"/>
            <a:ext cx="11430000" cy="475488"/>
          </a:xfrm>
          <a:prstGeom prst="rect">
            <a:avLst/>
          </a:prstGeom>
          <a:noFill/>
        </p:spPr>
        <p:txBody>
          <a:bodyPr wrap="square">
            <a:spAutoFit/>
          </a:bodyPr>
          <a:lstStyle/>
          <a:p>
            <a:pPr algn="ctr"/>
            <a:r>
              <a:rPr sz="1200" b="0" i="0">
                <a:solidFill>
                  <a:srgbClr val="FFFFFF"/>
                </a:solidFill>
              </a:rPr>
              <a:t>🏔️ Green Hills    🌊 Sangu River    💧 Nafakhum Falls    🚤 Boat Adventure    ✨ Unforgettable</a:t>
            </a:r>
          </a:p>
        </p:txBody>
      </p:sp>
      <p:sp>
        <p:nvSpPr>
          <p:cNvPr id="10" name="Rectangle 9"/>
          <p:cNvSpPr/>
          <p:nvPr/>
        </p:nvSpPr>
        <p:spPr>
          <a:xfrm>
            <a:off x="0" y="6565392"/>
            <a:ext cx="12188952" cy="292608"/>
          </a:xfrm>
          <a:prstGeom prst="rect">
            <a:avLst/>
          </a:prstGeom>
          <a:solidFill>
            <a:srgbClr val="0822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12" name="TextBox 11"/>
          <p:cNvSpPr txBox="1"/>
          <p:nvPr/>
        </p:nvSpPr>
        <p:spPr>
          <a:xfrm>
            <a:off x="10789920" y="6592824"/>
            <a:ext cx="1280160" cy="237744"/>
          </a:xfrm>
          <a:prstGeom prst="rect">
            <a:avLst/>
          </a:prstGeom>
          <a:noFill/>
        </p:spPr>
        <p:txBody>
          <a:bodyPr wrap="square">
            <a:spAutoFit/>
          </a:bodyPr>
          <a:lstStyle/>
          <a:p>
            <a:pPr algn="r"/>
            <a:r>
              <a:rPr sz="800" b="1" i="0">
                <a:solidFill>
                  <a:srgbClr val="F9A825"/>
                </a:solidFill>
              </a:rPr>
              <a:t>9/10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